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</p:sldMasterIdLst>
  <p:notesMasterIdLst>
    <p:notesMasterId r:id="rId3"/>
  </p:notesMasterIdLst>
  <p:sldIdLst>
    <p:sldId id="13070" r:id="rId2"/>
  </p:sldIdLst>
  <p:sldSz cx="12192000" cy="6858000"/>
  <p:notesSz cx="6807200" cy="99393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05" userDrawn="1">
          <p15:clr>
            <a:srgbClr val="A4A3A4"/>
          </p15:clr>
        </p15:guide>
        <p15:guide id="2" pos="3795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2" clrIdx="0">
    <p:extLst>
      <p:ext uri="{19B8F6BF-5375-455C-9EA6-DF929625EA0E}">
        <p15:presenceInfo xmlns:p15="http://schemas.microsoft.com/office/powerpoint/2012/main" userId="User" providerId="None"/>
      </p:ext>
    </p:extLst>
  </p:cmAuthor>
  <p:cmAuthor id="2" name="Jirawat Pra" initials="JP" lastIdx="2" clrIdx="1">
    <p:extLst>
      <p:ext uri="{19B8F6BF-5375-455C-9EA6-DF929625EA0E}">
        <p15:presenceInfo xmlns:p15="http://schemas.microsoft.com/office/powerpoint/2012/main" userId="ffd5e810717e3e11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2C7CA"/>
    <a:srgbClr val="145DA0"/>
    <a:srgbClr val="E9A005"/>
    <a:srgbClr val="ECA604"/>
    <a:srgbClr val="FCCF6C"/>
    <a:srgbClr val="FF0000"/>
    <a:srgbClr val="548A30"/>
    <a:srgbClr val="FFFF00"/>
    <a:srgbClr val="E90000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สไตล์สีอ่อน 3 - เน้น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16DA210-FB5B-4158-B5E0-FEB733F419BA}" styleName="สไตล์สีอ่อน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660B408-B3CF-4A94-85FC-2B1E0A45F4A2}" styleName="สไตล์สีเข้ม 2 - เน้น 1/เน้น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554" autoAdjust="0"/>
    <p:restoredTop sz="0" autoAdjust="0"/>
  </p:normalViewPr>
  <p:slideViewPr>
    <p:cSldViewPr snapToGrid="0">
      <p:cViewPr varScale="1">
        <p:scale>
          <a:sx n="72" d="100"/>
          <a:sy n="72" d="100"/>
        </p:scale>
        <p:origin x="882" y="60"/>
      </p:cViewPr>
      <p:guideLst>
        <p:guide orient="horz" pos="2205"/>
        <p:guide pos="379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6" y="1"/>
            <a:ext cx="2949786" cy="496968"/>
          </a:xfrm>
          <a:prstGeom prst="rect">
            <a:avLst/>
          </a:prstGeom>
        </p:spPr>
        <p:txBody>
          <a:bodyPr vert="horz" lIns="93716" tIns="46859" rIns="93716" bIns="4685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5843" y="1"/>
            <a:ext cx="2949786" cy="496968"/>
          </a:xfrm>
          <a:prstGeom prst="rect">
            <a:avLst/>
          </a:prstGeom>
        </p:spPr>
        <p:txBody>
          <a:bodyPr vert="horz" lIns="93716" tIns="46859" rIns="93716" bIns="46859" rtlCol="0"/>
          <a:lstStyle>
            <a:lvl1pPr algn="r">
              <a:defRPr sz="1200"/>
            </a:lvl1pPr>
          </a:lstStyle>
          <a:p>
            <a:fld id="{E65ECA38-5577-42E9-9484-881261B58AF6}" type="datetimeFigureOut">
              <a:rPr lang="en-US" smtClean="0"/>
              <a:pPr/>
              <a:t>10/5/2026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" y="749300"/>
            <a:ext cx="6616700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716" tIns="46859" rIns="93716" bIns="4685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722" y="4721189"/>
            <a:ext cx="5445760" cy="4472703"/>
          </a:xfrm>
          <a:prstGeom prst="rect">
            <a:avLst/>
          </a:prstGeom>
        </p:spPr>
        <p:txBody>
          <a:bodyPr vert="horz" lIns="93716" tIns="46859" rIns="93716" bIns="4685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6" y="9440647"/>
            <a:ext cx="2949786" cy="496968"/>
          </a:xfrm>
          <a:prstGeom prst="rect">
            <a:avLst/>
          </a:prstGeom>
        </p:spPr>
        <p:txBody>
          <a:bodyPr vert="horz" lIns="93716" tIns="46859" rIns="93716" bIns="4685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5843" y="9440647"/>
            <a:ext cx="2949786" cy="496968"/>
          </a:xfrm>
          <a:prstGeom prst="rect">
            <a:avLst/>
          </a:prstGeom>
        </p:spPr>
        <p:txBody>
          <a:bodyPr vert="horz" lIns="93716" tIns="46859" rIns="93716" bIns="46859" rtlCol="0" anchor="b"/>
          <a:lstStyle>
            <a:lvl1pPr algn="r">
              <a:defRPr sz="1200"/>
            </a:lvl1pPr>
          </a:lstStyle>
          <a:p>
            <a:fld id="{EC7B9207-34CE-4068-8E13-7E95E86A19B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49839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C7B9207-34CE-4068-8E13-7E95E86A19B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27844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914400" y="2130437"/>
            <a:ext cx="10363200" cy="1470025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/>
              <a:t>คลิกเพื่อแก้ไขลักษณะชื่อเรื่องรองต้นแบบ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z="3600" b="1">
                <a:latin typeface="TH SarabunPSK" pitchFamily="34" charset="-34"/>
                <a:ea typeface="+mn-ea"/>
                <a:cs typeface="TH SarabunPSK" pitchFamily="34" charset="-34"/>
              </a:defRPr>
            </a:lvl1pPr>
          </a:lstStyle>
          <a:p>
            <a:pPr>
              <a:defRPr/>
            </a:pPr>
            <a:fld id="{3C739C86-A7C3-422C-B0DD-DDD9ECE7860A}" type="slidenum">
              <a:rPr lang="th-TH" smtClean="0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Gulim" pitchFamily="34" charset="-127"/>
                <a:ea typeface="+mn-ea"/>
              </a:defRPr>
            </a:lvl1pPr>
          </a:lstStyle>
          <a:p>
            <a:pPr>
              <a:defRPr/>
            </a:pPr>
            <a:fld id="{2851E942-C781-4439-B1C3-D6183B9F74EB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963084" y="4406904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963084" y="2906720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Gulim" pitchFamily="34" charset="-127"/>
                <a:ea typeface="+mn-ea"/>
              </a:defRPr>
            </a:lvl1pPr>
          </a:lstStyle>
          <a:p>
            <a:pPr>
              <a:defRPr/>
            </a:pPr>
            <a:fld id="{9C81D8C5-4EC4-4AD9-9D85-28E6939BF515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Gulim" pitchFamily="34" charset="-127"/>
                <a:ea typeface="+mn-ea"/>
              </a:defRPr>
            </a:lvl1pPr>
          </a:lstStyle>
          <a:p>
            <a:pPr>
              <a:defRPr/>
            </a:pPr>
            <a:fld id="{DD7334C0-752D-4392-A2A9-B5C3DCBC2F6E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609604" y="1535116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609604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6193380" y="1535116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6193380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ตัวยึด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8" name="ตัวยึด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ตัวยึด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Gulim" pitchFamily="34" charset="-127"/>
                <a:ea typeface="+mn-ea"/>
              </a:defRPr>
            </a:lvl1pPr>
          </a:lstStyle>
          <a:p>
            <a:pPr>
              <a:defRPr/>
            </a:pPr>
            <a:fld id="{F7C1A938-9752-4D8A-B053-A6BDB0FEFBFA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Gulim" pitchFamily="34" charset="-127"/>
                <a:ea typeface="+mn-ea"/>
              </a:defRPr>
            </a:lvl1pPr>
          </a:lstStyle>
          <a:p>
            <a:pPr>
              <a:defRPr/>
            </a:pPr>
            <a:fld id="{D52C2EC1-AC98-4B9C-A33E-19DC66B72EA3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ตัวยึด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Gulim" pitchFamily="34" charset="-127"/>
                <a:ea typeface="+mn-ea"/>
              </a:defRPr>
            </a:lvl1pPr>
          </a:lstStyle>
          <a:p>
            <a:pPr>
              <a:defRPr/>
            </a:pPr>
            <a:fld id="{6E9CCF8B-1E18-4E5C-A98F-4C968DC9DCBD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609619" y="273052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4766751" y="273063"/>
            <a:ext cx="6815668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609619" y="1435104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Gulim" pitchFamily="34" charset="-127"/>
                <a:ea typeface="+mn-ea"/>
              </a:defRPr>
            </a:lvl1pPr>
          </a:lstStyle>
          <a:p>
            <a:pPr>
              <a:defRPr/>
            </a:pPr>
            <a:fld id="{4F28EAB0-814D-44DE-A3F8-1CF7FC73E819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2389717" y="4800604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2389717" y="5367348"/>
            <a:ext cx="7315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Gulim" pitchFamily="34" charset="-127"/>
                <a:ea typeface="+mn-ea"/>
              </a:defRPr>
            </a:lvl1pPr>
          </a:lstStyle>
          <a:p>
            <a:pPr>
              <a:defRPr/>
            </a:pPr>
            <a:fld id="{B286E44E-F6A7-4B1E-B0B2-31B6325F3C26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Gulim" pitchFamily="34" charset="-127"/>
                <a:ea typeface="+mn-ea"/>
              </a:defRPr>
            </a:lvl1pPr>
          </a:lstStyle>
          <a:p>
            <a:pPr>
              <a:defRPr/>
            </a:pPr>
            <a:fld id="{A1AAA079-E7AC-4AE1-90F6-ADD8C90E5616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8839200" y="274647"/>
            <a:ext cx="2743200" cy="5851525"/>
          </a:xfrm>
        </p:spPr>
        <p:txBody>
          <a:bodyPr vert="eaVert"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609600" y="274647"/>
            <a:ext cx="8026400" cy="5851525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Gulim" pitchFamily="34" charset="-127"/>
                <a:ea typeface="Gulim" pitchFamily="34" charset="-127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Gulim" pitchFamily="34" charset="-127"/>
                <a:ea typeface="+mn-ea"/>
              </a:defRPr>
            </a:lvl1pPr>
          </a:lstStyle>
          <a:p>
            <a:pPr>
              <a:defRPr/>
            </a:pPr>
            <a:fld id="{81E28BF6-9712-4934-935B-9621D2002042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ตัวยึดชื่อเรื่อง 1"/>
          <p:cNvSpPr>
            <a:spLocks noGrp="1"/>
          </p:cNvSpPr>
          <p:nvPr>
            <p:ph type="title"/>
          </p:nvPr>
        </p:nvSpPr>
        <p:spPr bwMode="auto">
          <a:xfrm>
            <a:off x="609600" y="274639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1027" name="ตัวยึดข้อความ 2"/>
          <p:cNvSpPr>
            <a:spLocks noGrp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2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898989"/>
                </a:solidFill>
                <a:latin typeface="Calibri" pitchFamily="34" charset="0"/>
                <a:ea typeface="Gulim" pitchFamily="34" charset="-127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45B4C03-1FB4-4C60-AE04-075319A64E60}" type="slidenum">
              <a:rPr lang="th-TH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algun Gothic" pitchFamily="34" charset="-127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algun Gothic" pitchFamily="34" charset="-127"/>
          <a:cs typeface="Angsana New" pitchFamily="18" charset="-34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algun Gothic" pitchFamily="34" charset="-127"/>
          <a:cs typeface="Angsana New" pitchFamily="18" charset="-34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algun Gothic" pitchFamily="34" charset="-127"/>
          <a:cs typeface="Angsana New" pitchFamily="18" charset="-34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algun Gothic" pitchFamily="34" charset="-127"/>
          <a:cs typeface="Angsana New" pitchFamily="18" charset="-34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algun Gothic" pitchFamily="34" charset="-127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algun Gothic" pitchFamily="34" charset="-127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algun Gothic" pitchFamily="34" charset="-127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algun Gothic" pitchFamily="34" charset="-127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Malgun Gothic" pitchFamily="34" charset="-127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Malgun Gothic" pitchFamily="34" charset="-127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Malgun Gothic" pitchFamily="34" charset="-127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Malgun Gothic" pitchFamily="34" charset="-127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Malgun Gothic" pitchFamily="34" charset="-127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54">
            <a:extLst>
              <a:ext uri="{FF2B5EF4-FFF2-40B4-BE49-F238E27FC236}">
                <a16:creationId xmlns:a16="http://schemas.microsoft.com/office/drawing/2014/main" id="{1BBB426E-0FE2-15EC-BD6E-B2288F2A460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2" r="592"/>
          <a:stretch/>
        </p:blipFill>
        <p:spPr>
          <a:xfrm>
            <a:off x="198312" y="983823"/>
            <a:ext cx="2917720" cy="5093869"/>
          </a:xfrm>
          <a:prstGeom prst="rect">
            <a:avLst/>
          </a:prstGeom>
        </p:spPr>
      </p:pic>
      <p:sp>
        <p:nvSpPr>
          <p:cNvPr id="4" name="Rectangle 2">
            <a:extLst>
              <a:ext uri="{FF2B5EF4-FFF2-40B4-BE49-F238E27FC236}">
                <a16:creationId xmlns:a16="http://schemas.microsoft.com/office/drawing/2014/main" id="{28BE9A60-ED64-44D5-9BA6-18389D061B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39" y="1"/>
            <a:ext cx="12192000" cy="908720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FFFFF"/>
                </a:solidFill>
                <a:latin typeface="Century Gothic" pitchFamily="34" charset="0"/>
                <a:cs typeface="Arial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FFFFF"/>
                </a:solidFill>
                <a:latin typeface="Century Gothic" pitchFamily="34" charset="0"/>
                <a:cs typeface="Arial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FFFFF"/>
                </a:solidFill>
                <a:latin typeface="Century Gothic" pitchFamily="34" charset="0"/>
                <a:cs typeface="Arial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FFFFF"/>
                </a:solidFill>
                <a:latin typeface="Century Gothic" pitchFamily="34" charset="0"/>
                <a:cs typeface="Arial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FFFFF"/>
                </a:solidFill>
                <a:latin typeface="Century Gothic" pitchFamily="34" charset="0"/>
                <a:cs typeface="Arial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FFFFF"/>
                </a:solidFill>
                <a:latin typeface="Century Gothic" pitchFamily="34" charset="0"/>
                <a:cs typeface="Arial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FFFFF"/>
                </a:solidFill>
                <a:latin typeface="Century Gothic" pitchFamily="34" charset="0"/>
                <a:cs typeface="Arial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FFFFFF"/>
                </a:solidFill>
                <a:latin typeface="Century Gothic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 สถานการณ์น้ำ</a:t>
            </a:r>
            <a:r>
              <a:rPr kumimoji="0" lang="en-GB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: </a:t>
            </a:r>
            <a:r>
              <a:rPr kumimoji="0" lang="th-TH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ปริมาณในแหล่งน้ำนอกเขตชลประทาน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H SarabunPSK" panose="020B0500040200020003" pitchFamily="34" charset="-34"/>
              <a:ea typeface="Calibri" panose="020F0502020204030204" pitchFamily="34" charset="0"/>
              <a:cs typeface="TH SarabunPSK" panose="020B0500040200020003" pitchFamily="34" charset="-34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93F68420-8DEB-40D2-BB4F-B86E4FEB3851}"/>
              </a:ext>
            </a:extLst>
          </p:cNvPr>
          <p:cNvGrpSpPr/>
          <p:nvPr/>
        </p:nvGrpSpPr>
        <p:grpSpPr>
          <a:xfrm>
            <a:off x="3032841" y="2196346"/>
            <a:ext cx="3439183" cy="1195120"/>
            <a:chOff x="246750" y="2106013"/>
            <a:chExt cx="3439183" cy="1195120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ACE46DA7-3562-47BC-A568-4DADA94C0E67}"/>
                </a:ext>
              </a:extLst>
            </p:cNvPr>
            <p:cNvSpPr txBox="1"/>
            <p:nvPr/>
          </p:nvSpPr>
          <p:spPr>
            <a:xfrm>
              <a:off x="1167008" y="2137257"/>
              <a:ext cx="1443470" cy="620321"/>
            </a:xfrm>
            <a:prstGeom prst="rect">
              <a:avLst/>
            </a:prstGeom>
            <a:noFill/>
          </p:spPr>
          <p:txBody>
            <a:bodyPr vert="horz" wrap="square" lIns="72000" tIns="36000" bIns="36000" rtlCol="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th-TH" sz="4800" b="1" i="1" u="sng" dirty="0">
                  <a:solidFill>
                    <a:srgbClr val="FF0000"/>
                  </a:solidFill>
                  <a:latin typeface="FC Home" panose="020B0500040200020003" pitchFamily="34" charset="-34"/>
                  <a:cs typeface="FC Home" panose="020B0500040200020003" pitchFamily="34" charset="-34"/>
                </a:rPr>
                <a:t>7</a:t>
              </a:r>
              <a:r>
                <a:rPr kumimoji="0" lang="th-TH" sz="4800" b="1" i="1" u="sng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,038</a:t>
              </a:r>
              <a:endParaRPr kumimoji="0" lang="en-US" sz="4800" b="1" i="1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FC Home" panose="020B0500040200020003" pitchFamily="34" charset="-34"/>
                <a:ea typeface="+mn-ea"/>
                <a:cs typeface="FC Home" panose="020B0500040200020003" pitchFamily="34" charset="-34"/>
              </a:endParaRPr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8DED7377-FB49-4A81-ACED-51D0A22C02FD}"/>
                </a:ext>
              </a:extLst>
            </p:cNvPr>
            <p:cNvGrpSpPr/>
            <p:nvPr/>
          </p:nvGrpSpPr>
          <p:grpSpPr>
            <a:xfrm>
              <a:off x="263352" y="2106013"/>
              <a:ext cx="866346" cy="345540"/>
              <a:chOff x="263352" y="2106013"/>
              <a:chExt cx="866346" cy="345540"/>
            </a:xfrm>
          </p:grpSpPr>
          <p:sp>
            <p:nvSpPr>
              <p:cNvPr id="25" name="Rounded Rectangle 123">
                <a:extLst>
                  <a:ext uri="{FF2B5EF4-FFF2-40B4-BE49-F238E27FC236}">
                    <a16:creationId xmlns:a16="http://schemas.microsoft.com/office/drawing/2014/main" id="{A276E74E-8463-40BC-90DB-C111D058A517}"/>
                  </a:ext>
                </a:extLst>
              </p:cNvPr>
              <p:cNvSpPr/>
              <p:nvPr/>
            </p:nvSpPr>
            <p:spPr bwMode="auto">
              <a:xfrm>
                <a:off x="263352" y="2146417"/>
                <a:ext cx="866346" cy="305136"/>
              </a:xfrm>
              <a:prstGeom prst="roundRect">
                <a:avLst>
                  <a:gd name="adj" fmla="val 50000"/>
                </a:avLst>
              </a:prstGeom>
              <a:solidFill>
                <a:srgbClr val="B5CEED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Browallia New" pitchFamily="34" charset="-34"/>
                </a:endParaRP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F90C18E7-F40B-4615-969E-E675297E36CC}"/>
                  </a:ext>
                </a:extLst>
              </p:cNvPr>
              <p:cNvSpPr txBox="1"/>
              <p:nvPr/>
            </p:nvSpPr>
            <p:spPr>
              <a:xfrm>
                <a:off x="343038" y="2106013"/>
                <a:ext cx="717490" cy="264892"/>
              </a:xfrm>
              <a:prstGeom prst="rect">
                <a:avLst/>
              </a:prstGeom>
              <a:noFill/>
            </p:spPr>
            <p:txBody>
              <a:bodyPr vert="horz" wrap="square" lIns="72000" tIns="36000" bIns="36000" rtlCol="0" anchor="ctr" anchorCtr="0">
                <a:no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ปัจจุบัน</a:t>
                </a: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endParaRPr>
              </a:p>
            </p:txBody>
          </p:sp>
        </p:grp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9401010-1B98-4AD2-88FC-3C9241C65D83}"/>
                </a:ext>
              </a:extLst>
            </p:cNvPr>
            <p:cNvSpPr txBox="1"/>
            <p:nvPr/>
          </p:nvSpPr>
          <p:spPr>
            <a:xfrm>
              <a:off x="933436" y="2840443"/>
              <a:ext cx="1500674" cy="460690"/>
            </a:xfrm>
            <a:prstGeom prst="rect">
              <a:avLst/>
            </a:prstGeom>
            <a:noFill/>
          </p:spPr>
          <p:txBody>
            <a:bodyPr vert="horz" wrap="square" lIns="72000" tIns="36000" bIns="36000" rtlCol="0" anchor="ctr" anchorCtr="0">
              <a:no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h-TH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ล้าน ลบ.ม.</a:t>
              </a:r>
              <a:endPara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C Home" panose="020B0500040200020003" pitchFamily="34" charset="-34"/>
                <a:ea typeface="+mn-ea"/>
                <a:cs typeface="FC Home" panose="020B0500040200020003" pitchFamily="34" charset="-34"/>
              </a:endParaRPr>
            </a:p>
          </p:txBody>
        </p: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30762066-4207-43DA-86BC-4572A3A3017A}"/>
                </a:ext>
              </a:extLst>
            </p:cNvPr>
            <p:cNvGrpSpPr/>
            <p:nvPr/>
          </p:nvGrpSpPr>
          <p:grpSpPr>
            <a:xfrm>
              <a:off x="246750" y="2385147"/>
              <a:ext cx="1161911" cy="443603"/>
              <a:chOff x="3920275" y="2771996"/>
              <a:chExt cx="1161911" cy="443603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AFC1DF93-E385-4B96-A103-3138B624971C}"/>
                  </a:ext>
                </a:extLst>
              </p:cNvPr>
              <p:cNvSpPr txBox="1"/>
              <p:nvPr/>
            </p:nvSpPr>
            <p:spPr>
              <a:xfrm>
                <a:off x="3920275" y="3030185"/>
                <a:ext cx="1161911" cy="185414"/>
              </a:xfrm>
              <a:prstGeom prst="rect">
                <a:avLst/>
              </a:prstGeom>
              <a:noFill/>
            </p:spPr>
            <p:txBody>
              <a:bodyPr vert="horz" wrap="square" lIns="72000" tIns="36000" bIns="36000" rtlCol="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16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65000"/>
                        <a:lumOff val="35000"/>
                      </a:prstClr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( 5</a:t>
                </a:r>
                <a:r>
                  <a:rPr lang="en-US" sz="1600" i="1" dirty="0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FC Home" panose="020B0500040200020003" pitchFamily="34" charset="-34"/>
                    <a:cs typeface="FC Home" panose="020B0500040200020003" pitchFamily="34" charset="-34"/>
                  </a:rPr>
                  <a:t> </a:t>
                </a:r>
                <a:r>
                  <a:rPr lang="th-TH" sz="1600" i="1" dirty="0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FC Home" panose="020B0500040200020003" pitchFamily="34" charset="-34"/>
                    <a:cs typeface="FC Home" panose="020B0500040200020003" pitchFamily="34" charset="-34"/>
                  </a:rPr>
                  <a:t>ต</a:t>
                </a:r>
                <a:r>
                  <a:rPr kumimoji="0" lang="th-TH" sz="16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65000"/>
                        <a:lumOff val="35000"/>
                      </a:prstClr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.ค 69)	</a:t>
                </a:r>
                <a:endParaRPr kumimoji="0" lang="en-US" sz="16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endParaRP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5051D85D-A6DF-49EE-AC09-80E61A1EEB28}"/>
                  </a:ext>
                </a:extLst>
              </p:cNvPr>
              <p:cNvSpPr txBox="1"/>
              <p:nvPr/>
            </p:nvSpPr>
            <p:spPr>
              <a:xfrm>
                <a:off x="3977064" y="2771996"/>
                <a:ext cx="985506" cy="308159"/>
              </a:xfrm>
              <a:prstGeom prst="rect">
                <a:avLst/>
              </a:prstGeom>
              <a:noFill/>
            </p:spPr>
            <p:txBody>
              <a:bodyPr vert="horz" wrap="square" lIns="72000" tIns="36000" bIns="36000" rtlCol="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18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65000"/>
                        <a:lumOff val="35000"/>
                      </a:prstClr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ปริมาณน้ำ</a:t>
                </a:r>
                <a:endParaRPr kumimoji="0" lang="en-US" sz="3600" b="1" i="1" u="none" strike="noStrike" kern="1200" cap="none" spc="0" normalizeH="0" baseline="0" noProof="0" dirty="0">
                  <a:ln>
                    <a:noFill/>
                  </a:ln>
                  <a:solidFill>
                    <a:srgbClr val="033572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endParaRPr>
              </a:p>
            </p:txBody>
          </p:sp>
        </p:grp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A4B75FBD-77F5-481D-95C8-11182A24293C}"/>
                </a:ext>
              </a:extLst>
            </p:cNvPr>
            <p:cNvSpPr txBox="1"/>
            <p:nvPr/>
          </p:nvSpPr>
          <p:spPr>
            <a:xfrm>
              <a:off x="2511165" y="2304153"/>
              <a:ext cx="1174768" cy="497177"/>
            </a:xfrm>
            <a:prstGeom prst="rect">
              <a:avLst/>
            </a:prstGeom>
            <a:noFill/>
          </p:spPr>
          <p:txBody>
            <a:bodyPr vert="horz" wrap="square" lIns="72000" tIns="36000" bIns="36000" rtlCol="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(</a:t>
              </a:r>
              <a:r>
                <a:rPr kumimoji="0" lang="th-TH" sz="32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83</a:t>
              </a:r>
              <a:r>
                <a:rPr kumimoji="0" lang="en-US" sz="32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%)</a:t>
              </a:r>
              <a:endPara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C Home" panose="020B0500040200020003" pitchFamily="34" charset="-34"/>
                <a:ea typeface="+mn-ea"/>
                <a:cs typeface="FC Home" panose="020B0500040200020003" pitchFamily="34" charset="-34"/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B96A7F32-5EA8-45D5-A033-D13DF4361A8C}"/>
              </a:ext>
            </a:extLst>
          </p:cNvPr>
          <p:cNvGrpSpPr/>
          <p:nvPr/>
        </p:nvGrpSpPr>
        <p:grpSpPr>
          <a:xfrm>
            <a:off x="3018503" y="1586420"/>
            <a:ext cx="2144661" cy="643844"/>
            <a:chOff x="6734111" y="1133088"/>
            <a:chExt cx="1952820" cy="586252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61FDA46F-C15E-4F3C-9D44-2CB7D5804F09}"/>
                </a:ext>
              </a:extLst>
            </p:cNvPr>
            <p:cNvSpPr txBox="1"/>
            <p:nvPr/>
          </p:nvSpPr>
          <p:spPr>
            <a:xfrm>
              <a:off x="6746532" y="1133088"/>
              <a:ext cx="1232685" cy="326029"/>
            </a:xfrm>
            <a:prstGeom prst="rect">
              <a:avLst/>
            </a:prstGeom>
            <a:noFill/>
          </p:spPr>
          <p:txBody>
            <a:bodyPr vert="horz" wrap="square" lIns="72000" tIns="36000" bIns="36000" rtlCol="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h-TH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จำนวนแหล่งน้ำ</a:t>
              </a:r>
              <a:endPara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C Home" panose="020B0500040200020003" pitchFamily="34" charset="-34"/>
                <a:ea typeface="+mn-ea"/>
                <a:cs typeface="FC Home" panose="020B0500040200020003" pitchFamily="34" charset="-34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B086CC9F-8525-4220-B008-AD43AEA94DB5}"/>
                </a:ext>
              </a:extLst>
            </p:cNvPr>
            <p:cNvSpPr txBox="1"/>
            <p:nvPr/>
          </p:nvSpPr>
          <p:spPr>
            <a:xfrm>
              <a:off x="6734111" y="1240540"/>
              <a:ext cx="1952820" cy="478800"/>
            </a:xfrm>
            <a:prstGeom prst="rect">
              <a:avLst/>
            </a:prstGeom>
            <a:noFill/>
          </p:spPr>
          <p:txBody>
            <a:bodyPr vert="horz" wrap="square" lIns="72000" tIns="36000" bIns="36000" rtlCol="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h-TH" sz="3000" b="0" i="1" u="none" strike="noStrike" kern="1200" cap="none" spc="0" normalizeH="0" baseline="0" noProof="0" dirty="0">
                  <a:ln>
                    <a:noFill/>
                  </a:ln>
                  <a:solidFill>
                    <a:srgbClr val="0072FE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102,099</a:t>
              </a:r>
              <a:r>
                <a:rPr kumimoji="0" lang="th-TH" sz="30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 </a:t>
              </a:r>
              <a:r>
                <a:rPr kumimoji="0" lang="th-TH" sz="18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แห่ง</a:t>
              </a:r>
              <a:endPara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C Home" panose="020B0500040200020003" pitchFamily="34" charset="-34"/>
                <a:ea typeface="+mn-ea"/>
                <a:cs typeface="FC Home" panose="020B0500040200020003" pitchFamily="34" charset="-34"/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F5C2CEB3-E40C-4A1D-BB97-3DD47DA295F3}"/>
              </a:ext>
            </a:extLst>
          </p:cNvPr>
          <p:cNvGrpSpPr/>
          <p:nvPr/>
        </p:nvGrpSpPr>
        <p:grpSpPr>
          <a:xfrm>
            <a:off x="1714562" y="995031"/>
            <a:ext cx="3557611" cy="854700"/>
            <a:chOff x="3878173" y="2507410"/>
            <a:chExt cx="3402572" cy="712650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7D41D80A-3DE3-4003-82A3-9DDB598AC94E}"/>
                </a:ext>
              </a:extLst>
            </p:cNvPr>
            <p:cNvSpPr txBox="1"/>
            <p:nvPr/>
          </p:nvSpPr>
          <p:spPr>
            <a:xfrm>
              <a:off x="3878173" y="2507410"/>
              <a:ext cx="340257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h-TH" sz="3200" b="0" i="1" u="none" strike="noStrike" kern="1200" cap="none" spc="0" normalizeH="0" baseline="0" noProof="0" dirty="0">
                  <a:ln>
                    <a:noFill/>
                  </a:ln>
                  <a:solidFill>
                    <a:srgbClr val="00326F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ปริมาณน้ำ</a:t>
              </a:r>
              <a:r>
                <a:rPr kumimoji="0" lang="th-TH" sz="3200" b="0" i="1" u="none" strike="noStrike" kern="1200" cap="none" spc="0" normalizeH="0" baseline="0" noProof="0" dirty="0">
                  <a:ln>
                    <a:noFill/>
                  </a:ln>
                  <a:solidFill>
                    <a:srgbClr val="5090D7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ในแหล่งน้ำ</a:t>
              </a:r>
              <a:endParaRPr kumimoji="0" lang="en-US" sz="3200" b="0" i="1" u="none" strike="noStrike" kern="1200" cap="none" spc="0" normalizeH="0" baseline="0" noProof="0" dirty="0">
                <a:ln>
                  <a:noFill/>
                </a:ln>
                <a:solidFill>
                  <a:srgbClr val="5090D7"/>
                </a:solidFill>
                <a:effectLst/>
                <a:uLnTx/>
                <a:uFillTx/>
                <a:latin typeface="FC Home" panose="020B0500040200020003" pitchFamily="34" charset="-34"/>
                <a:ea typeface="+mn-ea"/>
                <a:cs typeface="FC Home" panose="020B0500040200020003" pitchFamily="34" charset="-34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50EAA69D-6E7E-47E3-BF8D-A4C18F130EE1}"/>
                </a:ext>
              </a:extLst>
            </p:cNvPr>
            <p:cNvSpPr txBox="1"/>
            <p:nvPr/>
          </p:nvSpPr>
          <p:spPr>
            <a:xfrm>
              <a:off x="3902872" y="2819950"/>
              <a:ext cx="180544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h-TH" sz="2000" b="0" i="1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นอกเขตชลประทาน</a:t>
              </a:r>
              <a:endParaRPr kumimoji="0" lang="en-US" sz="20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FC Home" panose="020B0500040200020003" pitchFamily="34" charset="-34"/>
                <a:ea typeface="+mn-ea"/>
                <a:cs typeface="FC Home" panose="020B0500040200020003" pitchFamily="34" charset="-34"/>
              </a:endParaRP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FF21AA3A-9C9A-7115-9C8D-54C7F735C74D}"/>
              </a:ext>
            </a:extLst>
          </p:cNvPr>
          <p:cNvGrpSpPr/>
          <p:nvPr/>
        </p:nvGrpSpPr>
        <p:grpSpPr>
          <a:xfrm>
            <a:off x="1309049" y="4103496"/>
            <a:ext cx="1593623" cy="1364714"/>
            <a:chOff x="1514929" y="4082778"/>
            <a:chExt cx="1593623" cy="1364714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C4A61AEC-058E-47D0-BE0E-37B4EC479613}"/>
                </a:ext>
              </a:extLst>
            </p:cNvPr>
            <p:cNvSpPr txBox="1"/>
            <p:nvPr/>
          </p:nvSpPr>
          <p:spPr>
            <a:xfrm>
              <a:off x="1514929" y="4082778"/>
              <a:ext cx="159362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h-TH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326F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ปริมาณน้ำ (ล้าน ลบ.ม.)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5090D7"/>
                </a:solidFill>
                <a:effectLst/>
                <a:uLnTx/>
                <a:uFillTx/>
                <a:latin typeface="FC Home" panose="020B0500040200020003" pitchFamily="34" charset="-34"/>
                <a:ea typeface="+mn-ea"/>
                <a:cs typeface="FC Home" panose="020B0500040200020003" pitchFamily="34" charset="-34"/>
              </a:endParaRPr>
            </a:p>
          </p:txBody>
        </p: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285786D4-D492-4430-B582-EE9B4C7FF9A7}"/>
                </a:ext>
              </a:extLst>
            </p:cNvPr>
            <p:cNvGrpSpPr/>
            <p:nvPr/>
          </p:nvGrpSpPr>
          <p:grpSpPr>
            <a:xfrm>
              <a:off x="1617554" y="4277941"/>
              <a:ext cx="971684" cy="1169551"/>
              <a:chOff x="5458309" y="1799063"/>
              <a:chExt cx="971684" cy="1169551"/>
            </a:xfrm>
          </p:grpSpPr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0011EB3B-8338-4DD8-B9BE-806B362395FD}"/>
                  </a:ext>
                </a:extLst>
              </p:cNvPr>
              <p:cNvSpPr txBox="1"/>
              <p:nvPr/>
            </p:nvSpPr>
            <p:spPr>
              <a:xfrm>
                <a:off x="5735960" y="1799063"/>
                <a:ext cx="694033" cy="11695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326F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0-1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326F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2-5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326F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6-10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326F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11-20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326F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20-40</a:t>
                </a: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5090D7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endParaRPr>
              </a:p>
            </p:txBody>
          </p:sp>
          <p:grpSp>
            <p:nvGrpSpPr>
              <p:cNvPr id="39" name="Group 38">
                <a:extLst>
                  <a:ext uri="{FF2B5EF4-FFF2-40B4-BE49-F238E27FC236}">
                    <a16:creationId xmlns:a16="http://schemas.microsoft.com/office/drawing/2014/main" id="{27E36543-A9F5-4964-9E9B-9C7E557BF76B}"/>
                  </a:ext>
                </a:extLst>
              </p:cNvPr>
              <p:cNvGrpSpPr/>
              <p:nvPr/>
            </p:nvGrpSpPr>
            <p:grpSpPr>
              <a:xfrm>
                <a:off x="5458309" y="1904033"/>
                <a:ext cx="282802" cy="988351"/>
                <a:chOff x="5458309" y="1904033"/>
                <a:chExt cx="282802" cy="988351"/>
              </a:xfrm>
            </p:grpSpPr>
            <p:sp>
              <p:nvSpPr>
                <p:cNvPr id="40" name="Flowchart: Process 39">
                  <a:extLst>
                    <a:ext uri="{FF2B5EF4-FFF2-40B4-BE49-F238E27FC236}">
                      <a16:creationId xmlns:a16="http://schemas.microsoft.com/office/drawing/2014/main" id="{5232A309-9ADD-4E80-AE02-947FC5EE6359}"/>
                    </a:ext>
                  </a:extLst>
                </p:cNvPr>
                <p:cNvSpPr/>
                <p:nvPr/>
              </p:nvSpPr>
              <p:spPr bwMode="auto">
                <a:xfrm flipV="1">
                  <a:off x="5461137" y="1904033"/>
                  <a:ext cx="274821" cy="140462"/>
                </a:xfrm>
                <a:prstGeom prst="flowChartProcess">
                  <a:avLst/>
                </a:prstGeom>
                <a:solidFill>
                  <a:srgbClr val="D9FCFE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Browallia New" pitchFamily="34" charset="-34"/>
                  </a:endParaRPr>
                </a:p>
              </p:txBody>
            </p:sp>
            <p:sp>
              <p:nvSpPr>
                <p:cNvPr id="41" name="Flowchart: Process 40">
                  <a:extLst>
                    <a:ext uri="{FF2B5EF4-FFF2-40B4-BE49-F238E27FC236}">
                      <a16:creationId xmlns:a16="http://schemas.microsoft.com/office/drawing/2014/main" id="{9B19306B-2033-4D2C-8D68-B3A8175D5309}"/>
                    </a:ext>
                  </a:extLst>
                </p:cNvPr>
                <p:cNvSpPr/>
                <p:nvPr/>
              </p:nvSpPr>
              <p:spPr bwMode="auto">
                <a:xfrm flipV="1">
                  <a:off x="5461137" y="2111961"/>
                  <a:ext cx="274821" cy="140462"/>
                </a:xfrm>
                <a:prstGeom prst="flowChartProcess">
                  <a:avLst/>
                </a:prstGeom>
                <a:solidFill>
                  <a:srgbClr val="75B4E9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Browallia New" pitchFamily="34" charset="-34"/>
                  </a:endParaRPr>
                </a:p>
              </p:txBody>
            </p:sp>
            <p:sp>
              <p:nvSpPr>
                <p:cNvPr id="42" name="Flowchart: Process 41">
                  <a:extLst>
                    <a:ext uri="{FF2B5EF4-FFF2-40B4-BE49-F238E27FC236}">
                      <a16:creationId xmlns:a16="http://schemas.microsoft.com/office/drawing/2014/main" id="{FEC92F55-2187-4BB5-9EFE-A9EFC0687325}"/>
                    </a:ext>
                  </a:extLst>
                </p:cNvPr>
                <p:cNvSpPr/>
                <p:nvPr/>
              </p:nvSpPr>
              <p:spPr bwMode="auto">
                <a:xfrm flipV="1">
                  <a:off x="5466290" y="2326504"/>
                  <a:ext cx="274821" cy="140462"/>
                </a:xfrm>
                <a:prstGeom prst="flowChartProcess">
                  <a:avLst/>
                </a:prstGeom>
                <a:solidFill>
                  <a:srgbClr val="1F84E0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Browallia New" pitchFamily="34" charset="-34"/>
                  </a:endParaRPr>
                </a:p>
              </p:txBody>
            </p:sp>
            <p:sp>
              <p:nvSpPr>
                <p:cNvPr id="43" name="Flowchart: Process 42">
                  <a:extLst>
                    <a:ext uri="{FF2B5EF4-FFF2-40B4-BE49-F238E27FC236}">
                      <a16:creationId xmlns:a16="http://schemas.microsoft.com/office/drawing/2014/main" id="{8A615A28-D927-4252-9F18-FB20A4119A6D}"/>
                    </a:ext>
                  </a:extLst>
                </p:cNvPr>
                <p:cNvSpPr/>
                <p:nvPr/>
              </p:nvSpPr>
              <p:spPr bwMode="auto">
                <a:xfrm flipV="1">
                  <a:off x="5461137" y="2531037"/>
                  <a:ext cx="274821" cy="140462"/>
                </a:xfrm>
                <a:prstGeom prst="flowChartProcess">
                  <a:avLst/>
                </a:prstGeom>
                <a:solidFill>
                  <a:srgbClr val="163EB7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Browallia New" pitchFamily="34" charset="-34"/>
                  </a:endParaRPr>
                </a:p>
              </p:txBody>
            </p:sp>
            <p:sp>
              <p:nvSpPr>
                <p:cNvPr id="44" name="Flowchart: Process 43">
                  <a:extLst>
                    <a:ext uri="{FF2B5EF4-FFF2-40B4-BE49-F238E27FC236}">
                      <a16:creationId xmlns:a16="http://schemas.microsoft.com/office/drawing/2014/main" id="{FA53C8E0-F0FA-4C1B-A95C-6A0EB1343A62}"/>
                    </a:ext>
                  </a:extLst>
                </p:cNvPr>
                <p:cNvSpPr/>
                <p:nvPr/>
              </p:nvSpPr>
              <p:spPr bwMode="auto">
                <a:xfrm flipV="1">
                  <a:off x="5458309" y="2751922"/>
                  <a:ext cx="274821" cy="140462"/>
                </a:xfrm>
                <a:prstGeom prst="flowChartProcess">
                  <a:avLst/>
                </a:prstGeom>
                <a:solidFill>
                  <a:srgbClr val="0A099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itchFamily="18" charset="0"/>
                    <a:ea typeface="+mn-ea"/>
                    <a:cs typeface="Browallia New" pitchFamily="34" charset="-34"/>
                  </a:endParaRPr>
                </a:p>
              </p:txBody>
            </p:sp>
          </p:grpSp>
        </p:grp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FC5B9D6D-DD79-4185-A42D-E4BF5FB23E52}"/>
              </a:ext>
            </a:extLst>
          </p:cNvPr>
          <p:cNvGrpSpPr/>
          <p:nvPr/>
        </p:nvGrpSpPr>
        <p:grpSpPr>
          <a:xfrm>
            <a:off x="2236346" y="5254506"/>
            <a:ext cx="2465930" cy="823187"/>
            <a:chOff x="360294" y="4199557"/>
            <a:chExt cx="2465930" cy="823187"/>
          </a:xfrm>
        </p:grpSpPr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E2852D6E-2BFA-49CD-A8DE-C3EE05F8F5B4}"/>
                </a:ext>
              </a:extLst>
            </p:cNvPr>
            <p:cNvGrpSpPr/>
            <p:nvPr/>
          </p:nvGrpSpPr>
          <p:grpSpPr>
            <a:xfrm>
              <a:off x="360294" y="4242499"/>
              <a:ext cx="2465930" cy="780245"/>
              <a:chOff x="4010183" y="2670971"/>
              <a:chExt cx="2465930" cy="780245"/>
            </a:xfrm>
          </p:grpSpPr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D80515FB-E351-49CE-B543-600494DF1A64}"/>
                  </a:ext>
                </a:extLst>
              </p:cNvPr>
              <p:cNvSpPr txBox="1"/>
              <p:nvPr/>
            </p:nvSpPr>
            <p:spPr>
              <a:xfrm>
                <a:off x="4010183" y="2670971"/>
                <a:ext cx="1443470" cy="620321"/>
              </a:xfrm>
              <a:prstGeom prst="rect">
                <a:avLst/>
              </a:prstGeom>
              <a:noFill/>
            </p:spPr>
            <p:txBody>
              <a:bodyPr vert="horz" wrap="square" lIns="72000" tIns="36000" bIns="36000" rtlCol="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4800" b="1" i="1" u="none" strike="noStrike" kern="1200" cap="none" spc="0" normalizeH="0" baseline="0" noProof="0" dirty="0">
                    <a:ln>
                      <a:noFill/>
                    </a:ln>
                    <a:solidFill>
                      <a:srgbClr val="7A0000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8,470</a:t>
                </a:r>
                <a:endParaRPr kumimoji="0" lang="en-US" sz="4800" b="1" i="1" u="none" strike="noStrike" kern="1200" cap="none" spc="0" normalizeH="0" baseline="0" noProof="0" dirty="0">
                  <a:ln>
                    <a:noFill/>
                  </a:ln>
                  <a:solidFill>
                    <a:srgbClr val="7A0000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endParaRPr>
              </a:p>
            </p:txBody>
          </p: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649F7854-F993-4F17-BA47-E576C4C5886A}"/>
                  </a:ext>
                </a:extLst>
              </p:cNvPr>
              <p:cNvSpPr txBox="1"/>
              <p:nvPr/>
            </p:nvSpPr>
            <p:spPr>
              <a:xfrm>
                <a:off x="4494396" y="3234299"/>
                <a:ext cx="848637" cy="216917"/>
              </a:xfrm>
              <a:prstGeom prst="rect">
                <a:avLst/>
              </a:prstGeom>
              <a:noFill/>
            </p:spPr>
            <p:txBody>
              <a:bodyPr vert="horz" wrap="square" lIns="72000" tIns="36000" bIns="36000" rtlCol="0" anchor="ctr" anchorCtr="0">
                <a:no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14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65000"/>
                        <a:lumOff val="35000"/>
                      </a:prstClr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ล้าน ลบ.ม.</a:t>
                </a:r>
                <a:endParaRPr kumimoji="0" lang="en-US" sz="14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endParaRPr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194F4A19-DCA9-4CB6-B14C-6AE06D6AF107}"/>
                  </a:ext>
                </a:extLst>
              </p:cNvPr>
              <p:cNvSpPr txBox="1"/>
              <p:nvPr/>
            </p:nvSpPr>
            <p:spPr>
              <a:xfrm>
                <a:off x="5280453" y="2812505"/>
                <a:ext cx="1195660" cy="497177"/>
              </a:xfrm>
              <a:prstGeom prst="rect">
                <a:avLst/>
              </a:prstGeom>
              <a:noFill/>
            </p:spPr>
            <p:txBody>
              <a:bodyPr vert="horz" wrap="square" lIns="72000" tIns="36000" bIns="36000" rtlCol="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2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(</a:t>
                </a:r>
                <a:r>
                  <a:rPr kumimoji="0" lang="th-TH" sz="32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100</a:t>
                </a:r>
                <a:r>
                  <a:rPr kumimoji="0" lang="en-US" sz="32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%)</a:t>
                </a:r>
                <a:endParaRPr kumimoji="0" lang="en-US" sz="32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endParaRPr>
              </a:p>
            </p:txBody>
          </p:sp>
        </p:grp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8DD8161F-6B69-4B4B-BB68-1591C3793FBF}"/>
                </a:ext>
              </a:extLst>
            </p:cNvPr>
            <p:cNvGrpSpPr/>
            <p:nvPr/>
          </p:nvGrpSpPr>
          <p:grpSpPr>
            <a:xfrm>
              <a:off x="414671" y="4199557"/>
              <a:ext cx="1350777" cy="328954"/>
              <a:chOff x="286153" y="2259968"/>
              <a:chExt cx="1350777" cy="328954"/>
            </a:xfrm>
          </p:grpSpPr>
          <p:sp>
            <p:nvSpPr>
              <p:cNvPr id="48" name="Rounded Rectangle 246">
                <a:extLst>
                  <a:ext uri="{FF2B5EF4-FFF2-40B4-BE49-F238E27FC236}">
                    <a16:creationId xmlns:a16="http://schemas.microsoft.com/office/drawing/2014/main" id="{CB6F61FE-BDCF-42DE-B44B-9A986C720204}"/>
                  </a:ext>
                </a:extLst>
              </p:cNvPr>
              <p:cNvSpPr/>
              <p:nvPr/>
            </p:nvSpPr>
            <p:spPr bwMode="auto">
              <a:xfrm>
                <a:off x="299741" y="2283786"/>
                <a:ext cx="1337189" cy="305136"/>
              </a:xfrm>
              <a:prstGeom prst="roundRect">
                <a:avLst>
                  <a:gd name="adj" fmla="val 50000"/>
                </a:avLst>
              </a:prstGeom>
              <a:solidFill>
                <a:srgbClr val="B5CEED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Browallia New" pitchFamily="34" charset="-34"/>
                </a:endParaRPr>
              </a:p>
            </p:txBody>
          </p: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41D03848-AE97-4626-97A2-657E3458401F}"/>
                  </a:ext>
                </a:extLst>
              </p:cNvPr>
              <p:cNvSpPr txBox="1"/>
              <p:nvPr/>
            </p:nvSpPr>
            <p:spPr>
              <a:xfrm>
                <a:off x="286153" y="2259968"/>
                <a:ext cx="1289357" cy="264892"/>
              </a:xfrm>
              <a:prstGeom prst="rect">
                <a:avLst/>
              </a:prstGeom>
              <a:noFill/>
            </p:spPr>
            <p:txBody>
              <a:bodyPr vert="horz" wrap="square" lIns="72000" tIns="36000" bIns="36000" rtlCol="0" anchor="ctr" anchorCtr="0">
                <a:no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ความจุกักเก็บ</a:t>
                </a: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endParaRPr>
              </a:p>
            </p:txBody>
          </p:sp>
        </p:grpSp>
      </p:grpSp>
      <p:graphicFrame>
        <p:nvGraphicFramePr>
          <p:cNvPr id="64" name="Table 63">
            <a:extLst>
              <a:ext uri="{FF2B5EF4-FFF2-40B4-BE49-F238E27FC236}">
                <a16:creationId xmlns:a16="http://schemas.microsoft.com/office/drawing/2014/main" id="{CE73C128-2F5A-4840-944D-00AF154D2D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8486600"/>
              </p:ext>
            </p:extLst>
          </p:nvPr>
        </p:nvGraphicFramePr>
        <p:xfrm>
          <a:off x="6212347" y="1135093"/>
          <a:ext cx="5769617" cy="4768828"/>
        </p:xfrm>
        <a:graphic>
          <a:graphicData uri="http://schemas.openxmlformats.org/drawingml/2006/table">
            <a:tbl>
              <a:tblPr>
                <a:tableStyleId>{35758FB7-9AC5-4552-8A53-C91805E547FA}</a:tableStyleId>
              </a:tblPr>
              <a:tblGrid>
                <a:gridCol w="868747">
                  <a:extLst>
                    <a:ext uri="{9D8B030D-6E8A-4147-A177-3AD203B41FA5}">
                      <a16:colId xmlns:a16="http://schemas.microsoft.com/office/drawing/2014/main" val="3786046093"/>
                    </a:ext>
                  </a:extLst>
                </a:gridCol>
                <a:gridCol w="1155100">
                  <a:extLst>
                    <a:ext uri="{9D8B030D-6E8A-4147-A177-3AD203B41FA5}">
                      <a16:colId xmlns:a16="http://schemas.microsoft.com/office/drawing/2014/main" val="1066279955"/>
                    </a:ext>
                  </a:extLst>
                </a:gridCol>
                <a:gridCol w="1224971">
                  <a:extLst>
                    <a:ext uri="{9D8B030D-6E8A-4147-A177-3AD203B41FA5}">
                      <a16:colId xmlns:a16="http://schemas.microsoft.com/office/drawing/2014/main" val="4264152992"/>
                    </a:ext>
                  </a:extLst>
                </a:gridCol>
                <a:gridCol w="1548814">
                  <a:extLst>
                    <a:ext uri="{9D8B030D-6E8A-4147-A177-3AD203B41FA5}">
                      <a16:colId xmlns:a16="http://schemas.microsoft.com/office/drawing/2014/main" val="3653536335"/>
                    </a:ext>
                  </a:extLst>
                </a:gridCol>
                <a:gridCol w="971985">
                  <a:extLst>
                    <a:ext uri="{9D8B030D-6E8A-4147-A177-3AD203B41FA5}">
                      <a16:colId xmlns:a16="http://schemas.microsoft.com/office/drawing/2014/main" val="4242087481"/>
                    </a:ext>
                  </a:extLst>
                </a:gridCol>
              </a:tblGrid>
              <a:tr h="1051516"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ภูมิภาค</a:t>
                      </a:r>
                      <a:endParaRPr lang="th-TH" sz="18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8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จำนวน </a:t>
                      </a:r>
                      <a:br>
                        <a:rPr lang="th-TH" sz="18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</a:br>
                      <a:r>
                        <a:rPr lang="th-TH" sz="18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(แห่ง)</a:t>
                      </a:r>
                      <a:endParaRPr lang="th-TH" sz="18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8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ปริมาณรวม </a:t>
                      </a:r>
                      <a:br>
                        <a:rPr lang="th-TH" sz="18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</a:br>
                      <a:r>
                        <a:rPr lang="th-TH" sz="18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(ล้าน ลบ.ม.)</a:t>
                      </a:r>
                      <a:endParaRPr lang="th-TH" sz="18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8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ปริมาณน้ำใช้การได้</a:t>
                      </a:r>
                    </a:p>
                    <a:p>
                      <a:pPr algn="ctr" fontAlgn="ctr"/>
                      <a:r>
                        <a:rPr lang="th-TH" sz="18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ปัจจุบัน</a:t>
                      </a:r>
                    </a:p>
                    <a:p>
                      <a:pPr algn="ctr" fontAlgn="ctr"/>
                      <a:r>
                        <a:rPr lang="th-TH" sz="18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(ล้าน ลบ.ม.)</a:t>
                      </a:r>
                      <a:endParaRPr lang="th-TH" sz="18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ร้อยละ</a:t>
                      </a:r>
                      <a:endParaRPr lang="th-TH" sz="18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667575674"/>
                  </a:ext>
                </a:extLst>
              </a:tr>
              <a:tr h="435950"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เหนือ</a:t>
                      </a:r>
                      <a:endParaRPr lang="th-TH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 17,249 </a:t>
                      </a:r>
                      <a:endParaRPr lang="en-GB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992</a:t>
                      </a:r>
                      <a:r>
                        <a:rPr lang="en-GB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 </a:t>
                      </a:r>
                      <a:endParaRPr lang="en-GB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FC Home" panose="020B0500040200020003" pitchFamily="34" charset="-34"/>
                          <a:ea typeface="+mn-ea"/>
                          <a:cs typeface="FC Home" panose="020B0500040200020003" pitchFamily="34" charset="-34"/>
                        </a:rPr>
                        <a:t>7</a:t>
                      </a:r>
                      <a:r>
                        <a:rPr lang="th-TH" sz="18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FC Home" panose="020B0500040200020003" pitchFamily="34" charset="-34"/>
                          <a:ea typeface="+mn-ea"/>
                          <a:cs typeface="FC Home" panose="020B0500040200020003" pitchFamily="34" charset="-34"/>
                        </a:rPr>
                        <a:t>42</a:t>
                      </a:r>
                      <a:endParaRPr lang="en-US" sz="1800" b="0" u="none" strike="noStrike" kern="1200" dirty="0">
                        <a:solidFill>
                          <a:schemeClr val="tx1"/>
                        </a:solidFill>
                        <a:effectLst/>
                        <a:latin typeface="FC Home" panose="020B0500040200020003" pitchFamily="34" charset="-34"/>
                        <a:ea typeface="+mn-ea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74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5469378"/>
                  </a:ext>
                </a:extLst>
              </a:tr>
              <a:tr h="560951"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0" i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ออก/เหนือ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54,547 </a:t>
                      </a:r>
                      <a:endParaRPr lang="en-GB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4,382</a:t>
                      </a:r>
                      <a:r>
                        <a:rPr lang="en-GB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 </a:t>
                      </a:r>
                      <a:endParaRPr lang="en-GB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u="none" strike="noStrike" dirty="0">
                          <a:solidFill>
                            <a:schemeClr val="tx1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3</a:t>
                      </a:r>
                      <a:r>
                        <a:rPr lang="th-TH" sz="1800" b="0" u="none" strike="noStrike" dirty="0">
                          <a:solidFill>
                            <a:schemeClr val="tx1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,695</a:t>
                      </a:r>
                      <a:endParaRPr lang="th-TH" sz="1800" b="0" i="0" u="none" strike="noStrike" dirty="0">
                        <a:solidFill>
                          <a:schemeClr val="tx1"/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84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9740901"/>
                  </a:ext>
                </a:extLst>
              </a:tr>
              <a:tr h="518925"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กลาง</a:t>
                      </a:r>
                      <a:endParaRPr lang="th-TH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16,367 </a:t>
                      </a:r>
                      <a:endParaRPr lang="en-GB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1</a:t>
                      </a:r>
                      <a:r>
                        <a:rPr lang="th-TH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,574</a:t>
                      </a:r>
                      <a:r>
                        <a:rPr lang="en-GB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 </a:t>
                      </a:r>
                      <a:endParaRPr lang="en-GB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0" u="none" strike="noStrike" dirty="0">
                          <a:solidFill>
                            <a:schemeClr val="tx1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1</a:t>
                      </a:r>
                      <a:r>
                        <a:rPr lang="en-US" sz="1800" b="0" u="none" strike="noStrike" dirty="0">
                          <a:solidFill>
                            <a:schemeClr val="tx1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,</a:t>
                      </a:r>
                      <a:r>
                        <a:rPr lang="th-TH" sz="1800" b="0" u="none" strike="noStrike" dirty="0">
                          <a:solidFill>
                            <a:schemeClr val="tx1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377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87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8401200"/>
                  </a:ext>
                </a:extLst>
              </a:tr>
              <a:tr h="600245"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ออก</a:t>
                      </a:r>
                      <a:endParaRPr lang="th-TH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7,804 </a:t>
                      </a:r>
                      <a:endParaRPr lang="en-GB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992</a:t>
                      </a:r>
                      <a:r>
                        <a:rPr lang="en-GB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 </a:t>
                      </a:r>
                      <a:endParaRPr lang="en-GB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1</a:t>
                      </a:r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,</a:t>
                      </a:r>
                      <a:r>
                        <a:rPr lang="th-TH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032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104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5446715"/>
                  </a:ext>
                </a:extLst>
              </a:tr>
              <a:tr h="523705"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ตก</a:t>
                      </a:r>
                      <a:endParaRPr lang="th-TH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2,506 </a:t>
                      </a:r>
                      <a:endParaRPr lang="en-GB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192</a:t>
                      </a:r>
                      <a:endParaRPr lang="en-GB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59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30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5799184"/>
                  </a:ext>
                </a:extLst>
              </a:tr>
              <a:tr h="532407"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ใต้</a:t>
                      </a:r>
                      <a:endParaRPr lang="th-TH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3,626 </a:t>
                      </a:r>
                      <a:endParaRPr lang="en-GB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338</a:t>
                      </a:r>
                      <a:r>
                        <a:rPr lang="en-GB" sz="1800" b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 </a:t>
                      </a:r>
                      <a:endParaRPr lang="en-GB" sz="1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0" u="none" strike="noStrike" dirty="0">
                          <a:solidFill>
                            <a:srgbClr val="000000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1</a:t>
                      </a:r>
                      <a:r>
                        <a:rPr lang="en-US" sz="1800" b="0" u="none" strike="noStrike" dirty="0">
                          <a:solidFill>
                            <a:srgbClr val="000000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3</a:t>
                      </a:r>
                      <a:r>
                        <a:rPr lang="th-TH" sz="1800" b="0" u="none" strike="noStrike" dirty="0">
                          <a:solidFill>
                            <a:srgbClr val="000000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3</a:t>
                      </a:r>
                      <a:endParaRPr lang="th-TH" sz="1800" b="0" i="0" u="none" strike="noStrike" dirty="0">
                        <a:solidFill>
                          <a:srgbClr val="000000"/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39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1930336"/>
                  </a:ext>
                </a:extLst>
              </a:tr>
              <a:tr h="545129"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1" i="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รวม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  102,09</a:t>
                      </a:r>
                      <a:r>
                        <a:rPr lang="th-TH" sz="18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9</a:t>
                      </a:r>
                      <a:r>
                        <a:rPr lang="en-GB" sz="18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 </a:t>
                      </a:r>
                      <a:endParaRPr lang="en-GB" sz="18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1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8,470 </a:t>
                      </a:r>
                      <a:endParaRPr lang="en-GB" sz="18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h-TH" sz="1800" b="1" u="none" strike="noStrike" dirty="0">
                          <a:solidFill>
                            <a:srgbClr val="000000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            7,038</a:t>
                      </a:r>
                      <a:endParaRPr lang="en-US" sz="1800" b="1" u="none" strike="noStrike" dirty="0">
                        <a:solidFill>
                          <a:srgbClr val="000000"/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83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951681075"/>
                  </a:ext>
                </a:extLst>
              </a:tr>
            </a:tbl>
          </a:graphicData>
        </a:graphic>
      </p:graphicFrame>
      <p:grpSp>
        <p:nvGrpSpPr>
          <p:cNvPr id="65" name="Group 64">
            <a:extLst>
              <a:ext uri="{FF2B5EF4-FFF2-40B4-BE49-F238E27FC236}">
                <a16:creationId xmlns:a16="http://schemas.microsoft.com/office/drawing/2014/main" id="{E03D44D1-6DE9-68F3-E047-773CE2F29A6A}"/>
              </a:ext>
            </a:extLst>
          </p:cNvPr>
          <p:cNvGrpSpPr/>
          <p:nvPr/>
        </p:nvGrpSpPr>
        <p:grpSpPr>
          <a:xfrm>
            <a:off x="2883440" y="4430491"/>
            <a:ext cx="3154059" cy="1011779"/>
            <a:chOff x="1605226" y="3112160"/>
            <a:chExt cx="3154059" cy="1011779"/>
          </a:xfrm>
        </p:grpSpPr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C791AE44-D06D-EBB0-E44D-EB6D9ACA954D}"/>
                </a:ext>
              </a:extLst>
            </p:cNvPr>
            <p:cNvGrpSpPr/>
            <p:nvPr/>
          </p:nvGrpSpPr>
          <p:grpSpPr>
            <a:xfrm>
              <a:off x="1605226" y="3287787"/>
              <a:ext cx="3154059" cy="836152"/>
              <a:chOff x="3984131" y="2631265"/>
              <a:chExt cx="3154059" cy="836152"/>
            </a:xfrm>
          </p:grpSpPr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31CC9175-7414-AA63-ADE8-D6F8BA59DC6C}"/>
                  </a:ext>
                </a:extLst>
              </p:cNvPr>
              <p:cNvSpPr txBox="1"/>
              <p:nvPr/>
            </p:nvSpPr>
            <p:spPr>
              <a:xfrm>
                <a:off x="4827763" y="2631265"/>
                <a:ext cx="1443470" cy="620321"/>
              </a:xfrm>
              <a:prstGeom prst="rect">
                <a:avLst/>
              </a:prstGeom>
              <a:noFill/>
            </p:spPr>
            <p:txBody>
              <a:bodyPr vert="horz" wrap="square" lIns="72000" tIns="36000" bIns="36000" rtlCol="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4800" b="1" i="1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4,100</a:t>
                </a:r>
                <a:endParaRPr kumimoji="0" lang="en-US" sz="4800" b="1" i="1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endParaRPr>
              </a:p>
            </p:txBody>
          </p:sp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27089E27-796C-BB12-0632-ED444CB5BCAC}"/>
                  </a:ext>
                </a:extLst>
              </p:cNvPr>
              <p:cNvSpPr txBox="1"/>
              <p:nvPr/>
            </p:nvSpPr>
            <p:spPr>
              <a:xfrm>
                <a:off x="5299115" y="3250500"/>
                <a:ext cx="848637" cy="216917"/>
              </a:xfrm>
              <a:prstGeom prst="rect">
                <a:avLst/>
              </a:prstGeom>
              <a:noFill/>
            </p:spPr>
            <p:txBody>
              <a:bodyPr vert="horz" wrap="square" lIns="72000" tIns="36000" bIns="36000" rtlCol="0" anchor="ctr" anchorCtr="0">
                <a:no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16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65000"/>
                        <a:lumOff val="35000"/>
                      </a:prstClr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ล้าน ลบ.ม.</a:t>
                </a:r>
                <a:endParaRPr kumimoji="0" lang="en-US" sz="16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endParaRPr>
              </a:p>
            </p:txBody>
          </p:sp>
          <p:grpSp>
            <p:nvGrpSpPr>
              <p:cNvPr id="72" name="Group 71">
                <a:extLst>
                  <a:ext uri="{FF2B5EF4-FFF2-40B4-BE49-F238E27FC236}">
                    <a16:creationId xmlns:a16="http://schemas.microsoft.com/office/drawing/2014/main" id="{D9040F47-D247-E11C-64ED-10D8FEB9E532}"/>
                  </a:ext>
                </a:extLst>
              </p:cNvPr>
              <p:cNvGrpSpPr/>
              <p:nvPr/>
            </p:nvGrpSpPr>
            <p:grpSpPr>
              <a:xfrm>
                <a:off x="3984131" y="2786359"/>
                <a:ext cx="1019893" cy="473100"/>
                <a:chOff x="3984131" y="2786359"/>
                <a:chExt cx="1019893" cy="473100"/>
              </a:xfrm>
            </p:grpSpPr>
            <p:sp>
              <p:nvSpPr>
                <p:cNvPr id="74" name="TextBox 73">
                  <a:extLst>
                    <a:ext uri="{FF2B5EF4-FFF2-40B4-BE49-F238E27FC236}">
                      <a16:creationId xmlns:a16="http://schemas.microsoft.com/office/drawing/2014/main" id="{48BE3BF2-17AF-1B47-76D5-A50D53B39373}"/>
                    </a:ext>
                  </a:extLst>
                </p:cNvPr>
                <p:cNvSpPr txBox="1"/>
                <p:nvPr/>
              </p:nvSpPr>
              <p:spPr>
                <a:xfrm>
                  <a:off x="3984131" y="3025035"/>
                  <a:ext cx="1002217" cy="234424"/>
                </a:xfrm>
                <a:prstGeom prst="rect">
                  <a:avLst/>
                </a:prstGeom>
                <a:noFill/>
              </p:spPr>
              <p:txBody>
                <a:bodyPr vert="horz" wrap="square" lIns="72000" tIns="36000" bIns="36000" rtlCol="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5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th-TH" sz="1600" b="0" i="1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>
                          <a:lumMod val="65000"/>
                          <a:lumOff val="35000"/>
                        </a:prstClr>
                      </a:solidFill>
                      <a:effectLst/>
                      <a:uLnTx/>
                      <a:uFillTx/>
                      <a:latin typeface="FC Home" panose="020B0500040200020003" pitchFamily="34" charset="-34"/>
                      <a:ea typeface="+mn-ea"/>
                      <a:cs typeface="FC Home" panose="020B0500040200020003" pitchFamily="34" charset="-34"/>
                    </a:rPr>
                    <a:t>(</a:t>
                  </a:r>
                  <a:r>
                    <a:rPr kumimoji="0" lang="en-US" sz="1600" b="0" i="1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>
                          <a:lumMod val="65000"/>
                          <a:lumOff val="35000"/>
                        </a:prstClr>
                      </a:solidFill>
                      <a:effectLst/>
                      <a:uLnTx/>
                      <a:uFillTx/>
                      <a:latin typeface="FC Home" panose="020B0500040200020003" pitchFamily="34" charset="-34"/>
                      <a:ea typeface="+mn-ea"/>
                      <a:cs typeface="FC Home" panose="020B0500040200020003" pitchFamily="34" charset="-34"/>
                    </a:rPr>
                    <a:t>1</a:t>
                  </a:r>
                  <a:r>
                    <a:rPr kumimoji="0" lang="th-TH" sz="1600" b="0" i="1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>
                          <a:lumMod val="65000"/>
                          <a:lumOff val="35000"/>
                        </a:prstClr>
                      </a:solidFill>
                      <a:effectLst/>
                      <a:uLnTx/>
                      <a:uFillTx/>
                      <a:latin typeface="FC Home" panose="020B0500040200020003" pitchFamily="34" charset="-34"/>
                      <a:ea typeface="+mn-ea"/>
                      <a:cs typeface="FC Home" panose="020B0500040200020003" pitchFamily="34" charset="-34"/>
                    </a:rPr>
                    <a:t>5 </a:t>
                  </a:r>
                  <a:r>
                    <a:rPr lang="th-TH" sz="1600" i="1" dirty="0">
                      <a:solidFill>
                        <a:prstClr val="black">
                          <a:lumMod val="65000"/>
                          <a:lumOff val="35000"/>
                        </a:prstClr>
                      </a:solidFill>
                      <a:latin typeface="FC Home" panose="020B0500040200020003" pitchFamily="34" charset="-34"/>
                      <a:cs typeface="FC Home" panose="020B0500040200020003" pitchFamily="34" charset="-34"/>
                    </a:rPr>
                    <a:t>พ</a:t>
                  </a:r>
                  <a:r>
                    <a:rPr kumimoji="0" lang="th-TH" sz="1600" b="0" i="1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>
                          <a:lumMod val="65000"/>
                          <a:lumOff val="35000"/>
                        </a:prstClr>
                      </a:solidFill>
                      <a:effectLst/>
                      <a:uLnTx/>
                      <a:uFillTx/>
                      <a:latin typeface="FC Home" panose="020B0500040200020003" pitchFamily="34" charset="-34"/>
                      <a:ea typeface="+mn-ea"/>
                      <a:cs typeface="FC Home" panose="020B0500040200020003" pitchFamily="34" charset="-34"/>
                    </a:rPr>
                    <a:t>.</a:t>
                  </a:r>
                  <a:r>
                    <a:rPr lang="th-TH" sz="1600" i="1" dirty="0">
                      <a:solidFill>
                        <a:prstClr val="black">
                          <a:lumMod val="65000"/>
                          <a:lumOff val="35000"/>
                        </a:prstClr>
                      </a:solidFill>
                      <a:latin typeface="FC Home" panose="020B0500040200020003" pitchFamily="34" charset="-34"/>
                      <a:cs typeface="FC Home" panose="020B0500040200020003" pitchFamily="34" charset="-34"/>
                    </a:rPr>
                    <a:t>ค</a:t>
                  </a:r>
                  <a:r>
                    <a:rPr kumimoji="0" lang="th-TH" sz="1600" b="0" i="1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>
                          <a:lumMod val="65000"/>
                          <a:lumOff val="35000"/>
                        </a:prstClr>
                      </a:solidFill>
                      <a:effectLst/>
                      <a:uLnTx/>
                      <a:uFillTx/>
                      <a:latin typeface="FC Home" panose="020B0500040200020003" pitchFamily="34" charset="-34"/>
                      <a:ea typeface="+mn-ea"/>
                      <a:cs typeface="FC Home" panose="020B0500040200020003" pitchFamily="34" charset="-34"/>
                    </a:rPr>
                    <a:t>. 69)</a:t>
                  </a:r>
                  <a:endParaRPr kumimoji="0" lang="en-US" sz="1600" b="1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endParaRPr>
                </a:p>
              </p:txBody>
            </p:sp>
            <p:sp>
              <p:nvSpPr>
                <p:cNvPr id="75" name="TextBox 74">
                  <a:extLst>
                    <a:ext uri="{FF2B5EF4-FFF2-40B4-BE49-F238E27FC236}">
                      <a16:creationId xmlns:a16="http://schemas.microsoft.com/office/drawing/2014/main" id="{9A284228-AD78-1AE5-4F34-8A6004BFE8EC}"/>
                    </a:ext>
                  </a:extLst>
                </p:cNvPr>
                <p:cNvSpPr txBox="1"/>
                <p:nvPr/>
              </p:nvSpPr>
              <p:spPr>
                <a:xfrm>
                  <a:off x="3996457" y="2786359"/>
                  <a:ext cx="1007567" cy="308159"/>
                </a:xfrm>
                <a:prstGeom prst="rect">
                  <a:avLst/>
                </a:prstGeom>
                <a:noFill/>
              </p:spPr>
              <p:txBody>
                <a:bodyPr vert="horz" wrap="square" lIns="72000" tIns="36000" bIns="36000" rtlCol="0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5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th-TH" sz="1600" b="0" i="1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>
                          <a:lumMod val="65000"/>
                          <a:lumOff val="35000"/>
                        </a:prstClr>
                      </a:solidFill>
                      <a:effectLst/>
                      <a:uLnTx/>
                      <a:uFillTx/>
                      <a:latin typeface="FC Home" panose="020B0500040200020003" pitchFamily="34" charset="-34"/>
                      <a:ea typeface="+mn-ea"/>
                      <a:cs typeface="FC Home" panose="020B0500040200020003" pitchFamily="34" charset="-34"/>
                    </a:rPr>
                    <a:t>ปริมาณน้ำ</a:t>
                  </a:r>
                  <a:endParaRPr kumimoji="0" lang="en-US" sz="3200" b="1" i="1" u="none" strike="noStrike" kern="1200" cap="none" spc="0" normalizeH="0" baseline="0" noProof="0" dirty="0">
                    <a:ln>
                      <a:noFill/>
                    </a:ln>
                    <a:solidFill>
                      <a:srgbClr val="033572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endParaRPr>
                </a:p>
              </p:txBody>
            </p:sp>
          </p:grpSp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CC4084AE-3764-CF35-EBAE-8ABD9F9B9D56}"/>
                  </a:ext>
                </a:extLst>
              </p:cNvPr>
              <p:cNvSpPr txBox="1"/>
              <p:nvPr/>
            </p:nvSpPr>
            <p:spPr>
              <a:xfrm>
                <a:off x="6100165" y="2770328"/>
                <a:ext cx="1038025" cy="497177"/>
              </a:xfrm>
              <a:prstGeom prst="rect">
                <a:avLst/>
              </a:prstGeom>
              <a:noFill/>
            </p:spPr>
            <p:txBody>
              <a:bodyPr vert="horz" wrap="square" lIns="72000" tIns="36000" bIns="36000" rtlCol="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2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(</a:t>
                </a:r>
                <a:r>
                  <a:rPr kumimoji="0" lang="th-TH" sz="32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4</a:t>
                </a:r>
                <a:r>
                  <a:rPr lang="th-TH" sz="3200" i="1" dirty="0">
                    <a:solidFill>
                      <a:prstClr val="black"/>
                    </a:solidFill>
                    <a:latin typeface="FC Home" panose="020B0500040200020003" pitchFamily="34" charset="-34"/>
                    <a:cs typeface="FC Home" panose="020B0500040200020003" pitchFamily="34" charset="-34"/>
                  </a:rPr>
                  <a:t>8</a:t>
                </a:r>
                <a:r>
                  <a:rPr kumimoji="0" lang="en-US" sz="32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%)</a:t>
                </a:r>
                <a:endParaRPr kumimoji="0" lang="en-US" sz="32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endParaRPr>
              </a:p>
            </p:txBody>
          </p:sp>
        </p:grpSp>
        <p:grpSp>
          <p:nvGrpSpPr>
            <p:cNvPr id="67" name="Group 66">
              <a:extLst>
                <a:ext uri="{FF2B5EF4-FFF2-40B4-BE49-F238E27FC236}">
                  <a16:creationId xmlns:a16="http://schemas.microsoft.com/office/drawing/2014/main" id="{5D9E52D2-EC80-94CD-49A1-B30BCAA5609B}"/>
                </a:ext>
              </a:extLst>
            </p:cNvPr>
            <p:cNvGrpSpPr/>
            <p:nvPr/>
          </p:nvGrpSpPr>
          <p:grpSpPr>
            <a:xfrm>
              <a:off x="2115957" y="3112160"/>
              <a:ext cx="1228242" cy="314586"/>
              <a:chOff x="732323" y="2078486"/>
              <a:chExt cx="1228242" cy="314586"/>
            </a:xfrm>
          </p:grpSpPr>
          <p:sp>
            <p:nvSpPr>
              <p:cNvPr id="68" name="Rounded Rectangle 249">
                <a:extLst>
                  <a:ext uri="{FF2B5EF4-FFF2-40B4-BE49-F238E27FC236}">
                    <a16:creationId xmlns:a16="http://schemas.microsoft.com/office/drawing/2014/main" id="{DB2A1FC5-0E00-5292-487E-EE0E9982A937}"/>
                  </a:ext>
                </a:extLst>
              </p:cNvPr>
              <p:cNvSpPr/>
              <p:nvPr/>
            </p:nvSpPr>
            <p:spPr bwMode="auto">
              <a:xfrm>
                <a:off x="773100" y="2121801"/>
                <a:ext cx="1110833" cy="271271"/>
              </a:xfrm>
              <a:prstGeom prst="roundRect">
                <a:avLst>
                  <a:gd name="adj" fmla="val 50000"/>
                </a:avLst>
              </a:prstGeom>
              <a:solidFill>
                <a:srgbClr val="B5CEED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Browallia New" pitchFamily="34" charset="-34"/>
                </a:endParaRPr>
              </a:p>
            </p:txBody>
          </p:sp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07252F41-5212-4C40-DC83-C1C760A0724E}"/>
                  </a:ext>
                </a:extLst>
              </p:cNvPr>
              <p:cNvSpPr txBox="1"/>
              <p:nvPr/>
            </p:nvSpPr>
            <p:spPr>
              <a:xfrm>
                <a:off x="732323" y="2078486"/>
                <a:ext cx="1228242" cy="247395"/>
              </a:xfrm>
              <a:prstGeom prst="rect">
                <a:avLst/>
              </a:prstGeom>
              <a:noFill/>
            </p:spPr>
            <p:txBody>
              <a:bodyPr vert="horz" wrap="square" lIns="72000" tIns="36000" bIns="36000" rtlCol="0" anchor="ctr" anchorCtr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เริ่มต้นฤดูฝน</a:t>
                </a: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endParaRPr>
              </a:p>
            </p:txBody>
          </p:sp>
        </p:grpSp>
      </p:grpSp>
      <p:sp>
        <p:nvSpPr>
          <p:cNvPr id="54" name="สี่เหลี่ยมผืนผ้า 3">
            <a:extLst>
              <a:ext uri="{FF2B5EF4-FFF2-40B4-BE49-F238E27FC236}">
                <a16:creationId xmlns:a16="http://schemas.microsoft.com/office/drawing/2014/main" id="{AD73456C-5370-64F4-BE9D-32A1D6A0CD70}"/>
              </a:ext>
            </a:extLst>
          </p:cNvPr>
          <p:cNvSpPr/>
          <p:nvPr/>
        </p:nvSpPr>
        <p:spPr bwMode="auto">
          <a:xfrm>
            <a:off x="-1" y="6545874"/>
            <a:ext cx="12192001" cy="327366"/>
          </a:xfrm>
          <a:prstGeom prst="rect">
            <a:avLst/>
          </a:prstGeom>
          <a:solidFill>
            <a:srgbClr val="29292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th-TH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itchFamily="18" charset="0"/>
              <a:ea typeface="+mn-ea"/>
              <a:cs typeface="Browallia New" pitchFamily="34" charset="-34"/>
            </a:endParaRPr>
          </a:p>
        </p:txBody>
      </p:sp>
      <p:sp>
        <p:nvSpPr>
          <p:cNvPr id="56" name="Rectangle 7">
            <a:extLst>
              <a:ext uri="{FF2B5EF4-FFF2-40B4-BE49-F238E27FC236}">
                <a16:creationId xmlns:a16="http://schemas.microsoft.com/office/drawing/2014/main" id="{24DE4BE6-A840-190B-560B-606E2906B0AD}"/>
              </a:ext>
            </a:extLst>
          </p:cNvPr>
          <p:cNvSpPr/>
          <p:nvPr/>
        </p:nvSpPr>
        <p:spPr>
          <a:xfrm>
            <a:off x="15019" y="6572423"/>
            <a:ext cx="536090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ที่มา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 : </a:t>
            </a:r>
            <a:r>
              <a:rPr kumimoji="0" lang="th-TH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กรมทรัพยากรน้ำ กรมชลประทาน และสำนักงานทรัพยากรน้ำแห่งชาติ </a:t>
            </a: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0CEED731-B9ED-EFEF-6033-82818BD3EC46}"/>
              </a:ext>
            </a:extLst>
          </p:cNvPr>
          <p:cNvGrpSpPr/>
          <p:nvPr/>
        </p:nvGrpSpPr>
        <p:grpSpPr>
          <a:xfrm>
            <a:off x="0" y="6132165"/>
            <a:ext cx="12192000" cy="462446"/>
            <a:chOff x="0" y="6132165"/>
            <a:chExt cx="12192000" cy="462446"/>
          </a:xfrm>
        </p:grpSpPr>
        <p:sp>
          <p:nvSpPr>
            <p:cNvPr id="58" name="Freeform 33">
              <a:extLst>
                <a:ext uri="{FF2B5EF4-FFF2-40B4-BE49-F238E27FC236}">
                  <a16:creationId xmlns:a16="http://schemas.microsoft.com/office/drawing/2014/main" id="{735D965B-EE8B-8617-2920-25E1DD884B93}"/>
                </a:ext>
              </a:extLst>
            </p:cNvPr>
            <p:cNvSpPr/>
            <p:nvPr/>
          </p:nvSpPr>
          <p:spPr bwMode="auto">
            <a:xfrm flipH="1" flipV="1">
              <a:off x="0" y="6132165"/>
              <a:ext cx="12192000" cy="396168"/>
            </a:xfrm>
            <a:custGeom>
              <a:avLst/>
              <a:gdLst>
                <a:gd name="connsiteX0" fmla="*/ 1991549 w 12192000"/>
                <a:gd name="connsiteY0" fmla="*/ 396160 h 396168"/>
                <a:gd name="connsiteX1" fmla="*/ 6470595 w 12192000"/>
                <a:gd name="connsiteY1" fmla="*/ 116605 h 396168"/>
                <a:gd name="connsiteX2" fmla="*/ 7241325 w 12192000"/>
                <a:gd name="connsiteY2" fmla="*/ 106806 h 396168"/>
                <a:gd name="connsiteX3" fmla="*/ 12192000 w 12192000"/>
                <a:gd name="connsiteY3" fmla="*/ 106806 h 396168"/>
                <a:gd name="connsiteX4" fmla="*/ 12192000 w 12192000"/>
                <a:gd name="connsiteY4" fmla="*/ 1 h 396168"/>
                <a:gd name="connsiteX5" fmla="*/ 7464152 w 12192000"/>
                <a:gd name="connsiteY5" fmla="*/ 1 h 396168"/>
                <a:gd name="connsiteX6" fmla="*/ 7464152 w 12192000"/>
                <a:gd name="connsiteY6" fmla="*/ 0 h 396168"/>
                <a:gd name="connsiteX7" fmla="*/ 0 w 12192000"/>
                <a:gd name="connsiteY7" fmla="*/ 0 h 396168"/>
                <a:gd name="connsiteX8" fmla="*/ 0 w 12192000"/>
                <a:gd name="connsiteY8" fmla="*/ 1 h 396168"/>
                <a:gd name="connsiteX9" fmla="*/ 0 w 12192000"/>
                <a:gd name="connsiteY9" fmla="*/ 106806 h 396168"/>
                <a:gd name="connsiteX10" fmla="*/ 0 w 12192000"/>
                <a:gd name="connsiteY10" fmla="*/ 312023 h 396168"/>
                <a:gd name="connsiteX11" fmla="*/ 1991549 w 12192000"/>
                <a:gd name="connsiteY11" fmla="*/ 396160 h 396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192000" h="396168">
                  <a:moveTo>
                    <a:pt x="1991549" y="396160"/>
                  </a:moveTo>
                  <a:cubicBezTo>
                    <a:pt x="3670773" y="397804"/>
                    <a:pt x="4368996" y="172866"/>
                    <a:pt x="6470595" y="116605"/>
                  </a:cubicBezTo>
                  <a:lnTo>
                    <a:pt x="7241325" y="106806"/>
                  </a:lnTo>
                  <a:lnTo>
                    <a:pt x="12192000" y="106806"/>
                  </a:lnTo>
                  <a:lnTo>
                    <a:pt x="12192000" y="1"/>
                  </a:lnTo>
                  <a:lnTo>
                    <a:pt x="7464152" y="1"/>
                  </a:lnTo>
                  <a:lnTo>
                    <a:pt x="7464152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106806"/>
                  </a:lnTo>
                  <a:lnTo>
                    <a:pt x="0" y="312023"/>
                  </a:lnTo>
                  <a:cubicBezTo>
                    <a:pt x="816392" y="371905"/>
                    <a:pt x="1454198" y="395633"/>
                    <a:pt x="1991549" y="396160"/>
                  </a:cubicBezTo>
                  <a:close/>
                </a:path>
              </a:pathLst>
            </a:custGeom>
            <a:solidFill>
              <a:srgbClr val="3379B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Browallia New" pitchFamily="34" charset="-34"/>
              </a:endParaRPr>
            </a:p>
          </p:txBody>
        </p:sp>
        <p:sp>
          <p:nvSpPr>
            <p:cNvPr id="59" name="Freeform 32">
              <a:extLst>
                <a:ext uri="{FF2B5EF4-FFF2-40B4-BE49-F238E27FC236}">
                  <a16:creationId xmlns:a16="http://schemas.microsoft.com/office/drawing/2014/main" id="{C7B92CCD-F665-FB6B-32D0-B281104E24B4}"/>
                </a:ext>
              </a:extLst>
            </p:cNvPr>
            <p:cNvSpPr/>
            <p:nvPr/>
          </p:nvSpPr>
          <p:spPr bwMode="auto">
            <a:xfrm flipV="1">
              <a:off x="0" y="6165304"/>
              <a:ext cx="12192000" cy="396168"/>
            </a:xfrm>
            <a:custGeom>
              <a:avLst/>
              <a:gdLst>
                <a:gd name="connsiteX0" fmla="*/ 1991549 w 12192000"/>
                <a:gd name="connsiteY0" fmla="*/ 396160 h 396168"/>
                <a:gd name="connsiteX1" fmla="*/ 6470595 w 12192000"/>
                <a:gd name="connsiteY1" fmla="*/ 116605 h 396168"/>
                <a:gd name="connsiteX2" fmla="*/ 7241325 w 12192000"/>
                <a:gd name="connsiteY2" fmla="*/ 106806 h 396168"/>
                <a:gd name="connsiteX3" fmla="*/ 12192000 w 12192000"/>
                <a:gd name="connsiteY3" fmla="*/ 106806 h 396168"/>
                <a:gd name="connsiteX4" fmla="*/ 12192000 w 12192000"/>
                <a:gd name="connsiteY4" fmla="*/ 1 h 396168"/>
                <a:gd name="connsiteX5" fmla="*/ 7464152 w 12192000"/>
                <a:gd name="connsiteY5" fmla="*/ 1 h 396168"/>
                <a:gd name="connsiteX6" fmla="*/ 7464152 w 12192000"/>
                <a:gd name="connsiteY6" fmla="*/ 0 h 396168"/>
                <a:gd name="connsiteX7" fmla="*/ 0 w 12192000"/>
                <a:gd name="connsiteY7" fmla="*/ 0 h 396168"/>
                <a:gd name="connsiteX8" fmla="*/ 0 w 12192000"/>
                <a:gd name="connsiteY8" fmla="*/ 1 h 396168"/>
                <a:gd name="connsiteX9" fmla="*/ 0 w 12192000"/>
                <a:gd name="connsiteY9" fmla="*/ 106806 h 396168"/>
                <a:gd name="connsiteX10" fmla="*/ 0 w 12192000"/>
                <a:gd name="connsiteY10" fmla="*/ 312023 h 396168"/>
                <a:gd name="connsiteX11" fmla="*/ 1991549 w 12192000"/>
                <a:gd name="connsiteY11" fmla="*/ 396160 h 396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2192000" h="396168">
                  <a:moveTo>
                    <a:pt x="1991549" y="396160"/>
                  </a:moveTo>
                  <a:cubicBezTo>
                    <a:pt x="3670773" y="397804"/>
                    <a:pt x="4368996" y="172866"/>
                    <a:pt x="6470595" y="116605"/>
                  </a:cubicBezTo>
                  <a:lnTo>
                    <a:pt x="7241325" y="106806"/>
                  </a:lnTo>
                  <a:lnTo>
                    <a:pt x="12192000" y="106806"/>
                  </a:lnTo>
                  <a:lnTo>
                    <a:pt x="12192000" y="1"/>
                  </a:lnTo>
                  <a:lnTo>
                    <a:pt x="7464152" y="1"/>
                  </a:lnTo>
                  <a:lnTo>
                    <a:pt x="7464152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106806"/>
                  </a:lnTo>
                  <a:lnTo>
                    <a:pt x="0" y="312023"/>
                  </a:lnTo>
                  <a:cubicBezTo>
                    <a:pt x="816392" y="371905"/>
                    <a:pt x="1454198" y="395633"/>
                    <a:pt x="1991549" y="396160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rgbClr val="023A77"/>
                </a:gs>
                <a:gs pos="0">
                  <a:srgbClr val="2B74BD"/>
                </a:gs>
                <a:gs pos="0">
                  <a:srgbClr val="5090D7"/>
                </a:gs>
              </a:gsLst>
              <a:lin ang="8100000" scaled="1"/>
              <a:tileRect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Browallia New" pitchFamily="34" charset="-34"/>
              </a:endParaRP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99798717-D3BE-0E1D-30D3-4A287B25FEFD}"/>
                </a:ext>
              </a:extLst>
            </p:cNvPr>
            <p:cNvSpPr txBox="1"/>
            <p:nvPr/>
          </p:nvSpPr>
          <p:spPr>
            <a:xfrm>
              <a:off x="839416" y="6194501"/>
              <a:ext cx="295232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h-TH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กรมทรัพยากรน้ำ กระทรวงทรัพยากรธรรมชาติและสิ่งแวดล้อม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Website : http://www.dwr.go.th</a:t>
              </a:r>
            </a:p>
          </p:txBody>
        </p:sp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79A63CB2-9997-580B-C621-032BD5710BEF}"/>
                </a:ext>
              </a:extLst>
            </p:cNvPr>
            <p:cNvGrpSpPr/>
            <p:nvPr/>
          </p:nvGrpSpPr>
          <p:grpSpPr>
            <a:xfrm>
              <a:off x="8076632" y="6218424"/>
              <a:ext cx="3996032" cy="257172"/>
              <a:chOff x="8076632" y="6218424"/>
              <a:chExt cx="3996032" cy="257172"/>
            </a:xfrm>
          </p:grpSpPr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043576E5-2DBA-F948-FC76-FE24776F2402}"/>
                  </a:ext>
                </a:extLst>
              </p:cNvPr>
              <p:cNvSpPr txBox="1"/>
              <p:nvPr/>
            </p:nvSpPr>
            <p:spPr>
              <a:xfrm>
                <a:off x="8076632" y="6229375"/>
                <a:ext cx="3996032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h-TH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กองวิเคราะห์และประเมินสถานการณ์น้ำ       </a:t>
                </a:r>
                <a:r>
                  <a:rPr kumimoji="0" lang="en-US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    </a:t>
                </a:r>
                <a:r>
                  <a:rPr kumimoji="0" lang="th-TH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    </a:t>
                </a:r>
                <a:r>
                  <a:rPr kumimoji="0" lang="en-US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FC Home" panose="020B0500040200020003" pitchFamily="34" charset="-34"/>
                    <a:ea typeface="+mn-ea"/>
                    <a:cs typeface="FC Home" panose="020B0500040200020003" pitchFamily="34" charset="-34"/>
                  </a:rPr>
                  <a:t>website : mekhala.dwr.go.th</a:t>
                </a:r>
              </a:p>
            </p:txBody>
          </p:sp>
          <p:pic>
            <p:nvPicPr>
              <p:cNvPr id="78" name="Picture 77">
                <a:extLst>
                  <a:ext uri="{FF2B5EF4-FFF2-40B4-BE49-F238E27FC236}">
                    <a16:creationId xmlns:a16="http://schemas.microsoft.com/office/drawing/2014/main" id="{010FDF1C-A8E0-85F2-1F2F-3FE5983102B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424549" y="6218424"/>
                <a:ext cx="208192" cy="208192"/>
              </a:xfrm>
              <a:prstGeom prst="rect">
                <a:avLst/>
              </a:prstGeom>
            </p:spPr>
          </p:pic>
          <p:pic>
            <p:nvPicPr>
              <p:cNvPr id="79" name="Picture 78">
                <a:extLst>
                  <a:ext uri="{FF2B5EF4-FFF2-40B4-BE49-F238E27FC236}">
                    <a16:creationId xmlns:a16="http://schemas.microsoft.com/office/drawing/2014/main" id="{D4255CB3-0A9A-859F-78C7-A80E6765DAF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412982" y="6229375"/>
                <a:ext cx="216641" cy="216641"/>
              </a:xfrm>
              <a:prstGeom prst="rect">
                <a:avLst/>
              </a:prstGeom>
            </p:spPr>
          </p:pic>
        </p:grp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4C9E9B48-3012-B066-0951-5D7F9DFE945F}"/>
                </a:ext>
              </a:extLst>
            </p:cNvPr>
            <p:cNvGrpSpPr/>
            <p:nvPr/>
          </p:nvGrpSpPr>
          <p:grpSpPr>
            <a:xfrm>
              <a:off x="263352" y="6188227"/>
              <a:ext cx="615709" cy="376323"/>
              <a:chOff x="454695" y="6005005"/>
              <a:chExt cx="615709" cy="376323"/>
            </a:xfrm>
          </p:grpSpPr>
          <p:pic>
            <p:nvPicPr>
              <p:cNvPr id="63" name="Picture 7" descr="logo dwr">
                <a:extLst>
                  <a:ext uri="{FF2B5EF4-FFF2-40B4-BE49-F238E27FC236}">
                    <a16:creationId xmlns:a16="http://schemas.microsoft.com/office/drawing/2014/main" id="{9F16260C-C1AC-801D-9237-F5AE82DC6F3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/>
              <a:stretch>
                <a:fillRect/>
              </a:stretch>
            </p:blipFill>
            <p:spPr bwMode="auto">
              <a:xfrm flipH="1">
                <a:off x="782594" y="6005005"/>
                <a:ext cx="287810" cy="3559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>
                <a:outerShdw blurRad="25400" dist="38100" dir="2700000" algn="tl" rotWithShape="0">
                  <a:prstClr val="black">
                    <a:alpha val="27000"/>
                  </a:prstClr>
                </a:outerShdw>
              </a:effectLst>
            </p:spPr>
          </p:pic>
          <p:pic>
            <p:nvPicPr>
              <p:cNvPr id="76" name="Picture 2" descr="ผลการค้นหารูปภาพสำหรับ โลโก้ กระทรวงทรัพ">
                <a:extLst>
                  <a:ext uri="{FF2B5EF4-FFF2-40B4-BE49-F238E27FC236}">
                    <a16:creationId xmlns:a16="http://schemas.microsoft.com/office/drawing/2014/main" id="{B7D9E92F-1375-4DD8-C8FD-CFB286E7C23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 flipH="1">
                <a:off x="454695" y="6007139"/>
                <a:ext cx="327353" cy="374189"/>
              </a:xfrm>
              <a:prstGeom prst="rect">
                <a:avLst/>
              </a:prstGeom>
              <a:noFill/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</p:grpSp>
      </p:grpSp>
      <p:sp>
        <p:nvSpPr>
          <p:cNvPr id="80" name="ตัวแทนหมายเลขสไลด์ 1">
            <a:extLst>
              <a:ext uri="{FF2B5EF4-FFF2-40B4-BE49-F238E27FC236}">
                <a16:creationId xmlns:a16="http://schemas.microsoft.com/office/drawing/2014/main" id="{A5046551-6885-77DC-FFB6-222CBEADFAA2}"/>
              </a:ext>
            </a:extLst>
          </p:cNvPr>
          <p:cNvSpPr txBox="1">
            <a:spLocks/>
          </p:cNvSpPr>
          <p:nvPr/>
        </p:nvSpPr>
        <p:spPr>
          <a:xfrm>
            <a:off x="11206834" y="6588426"/>
            <a:ext cx="961879" cy="2941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200" kern="1200">
                <a:solidFill>
                  <a:prstClr val="black">
                    <a:tint val="75000"/>
                  </a:prstClr>
                </a:solidFill>
                <a:latin typeface="Gulim" pitchFamily="34" charset="-127"/>
                <a:ea typeface="Gulim" pitchFamily="34" charset="-127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 SarabunPSK" panose="020B0500040200020003" pitchFamily="34" charset="-34"/>
                <a:ea typeface="Gulim" pitchFamily="34" charset="-127"/>
                <a:cs typeface="TH SarabunPSK" panose="020B0500040200020003" pitchFamily="34" charset="-34"/>
              </a:rPr>
              <a:t>Page </a:t>
            </a:r>
            <a:fld id="{648E034F-C11F-415D-AE9D-DA896267A1AE}" type="slidenum">
              <a:rPr kumimoji="0" lang="en-GB" sz="2000" b="1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H SarabunPSK" panose="020B0500040200020003" pitchFamily="34" charset="-34"/>
                <a:ea typeface="Gulim" pitchFamily="34" charset="-127"/>
                <a:cs typeface="TH SarabunPSK" panose="020B0500040200020003" pitchFamily="34" charset="-34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H SarabunPSK" panose="020B0500040200020003" pitchFamily="34" charset="-34"/>
              <a:ea typeface="Gulim" pitchFamily="34" charset="-127"/>
              <a:cs typeface="TH SarabunPSK" panose="020B0500040200020003" pitchFamily="34" charset="-34"/>
            </a:endParaRPr>
          </a:p>
        </p:txBody>
      </p:sp>
      <p:pic>
        <p:nvPicPr>
          <p:cNvPr id="84" name="Picture 83">
            <a:extLst>
              <a:ext uri="{FF2B5EF4-FFF2-40B4-BE49-F238E27FC236}">
                <a16:creationId xmlns:a16="http://schemas.microsoft.com/office/drawing/2014/main" id="{6A79D8AA-7F63-451B-9557-287AF6AB7A8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3339" y="1163864"/>
            <a:ext cx="1025363" cy="1025363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EB4E6C43-B671-7E1D-50DA-4B448956E5D8}"/>
              </a:ext>
            </a:extLst>
          </p:cNvPr>
          <p:cNvGrpSpPr/>
          <p:nvPr/>
        </p:nvGrpSpPr>
        <p:grpSpPr>
          <a:xfrm>
            <a:off x="3734097" y="3325739"/>
            <a:ext cx="2651390" cy="1151020"/>
            <a:chOff x="3626476" y="3337758"/>
            <a:chExt cx="2440146" cy="1151020"/>
          </a:xfrm>
        </p:grpSpPr>
        <p:sp>
          <p:nvSpPr>
            <p:cNvPr id="2" name="Rectangle: Rounded Corners 1">
              <a:extLst>
                <a:ext uri="{FF2B5EF4-FFF2-40B4-BE49-F238E27FC236}">
                  <a16:creationId xmlns:a16="http://schemas.microsoft.com/office/drawing/2014/main" id="{5D5E78C4-5D59-944E-AB58-64DF18335CB1}"/>
                </a:ext>
              </a:extLst>
            </p:cNvPr>
            <p:cNvSpPr/>
            <p:nvPr/>
          </p:nvSpPr>
          <p:spPr>
            <a:xfrm>
              <a:off x="3646905" y="3337758"/>
              <a:ext cx="2369502" cy="1151020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  <a:alpha val="22000"/>
              </a:schemeClr>
            </a:solidFill>
            <a:ln>
              <a:solidFill>
                <a:schemeClr val="bg1">
                  <a:lumMod val="50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Cordia New" panose="020B0304020202020204" pitchFamily="34" charset="-34"/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4FA1DCE5-79BB-7CED-C50C-ADE3E51D07E2}"/>
                </a:ext>
              </a:extLst>
            </p:cNvPr>
            <p:cNvSpPr txBox="1"/>
            <p:nvPr/>
          </p:nvSpPr>
          <p:spPr>
            <a:xfrm>
              <a:off x="3626476" y="3429706"/>
              <a:ext cx="106968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h-TH" sz="2400" b="0" i="1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แนวโน้ม</a:t>
              </a:r>
              <a:endPara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FC Home" panose="020B0500040200020003" pitchFamily="34" charset="-34"/>
                <a:ea typeface="+mn-ea"/>
                <a:cs typeface="FC Home" panose="020B0500040200020003" pitchFamily="34" charset="-34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0C244218-2D12-A58B-9C00-BCD4DF8465F8}"/>
                </a:ext>
              </a:extLst>
            </p:cNvPr>
            <p:cNvSpPr txBox="1"/>
            <p:nvPr/>
          </p:nvSpPr>
          <p:spPr>
            <a:xfrm>
              <a:off x="3646905" y="3922717"/>
              <a:ext cx="2419717" cy="503437"/>
            </a:xfrm>
            <a:prstGeom prst="rect">
              <a:avLst/>
            </a:prstGeom>
            <a:noFill/>
          </p:spPr>
          <p:txBody>
            <a:bodyPr vert="horz" wrap="square" lIns="72000" tIns="36000" bIns="36000" rtlCol="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h-TH" sz="16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ปริมาณน้ำ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th-TH" sz="16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เมื่อ </a:t>
              </a:r>
              <a:r>
                <a:rPr lang="en-US" sz="1600" i="1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FC Home" panose="020B0500040200020003" pitchFamily="34" charset="-34"/>
                  <a:cs typeface="FC Home" panose="020B0500040200020003" pitchFamily="34" charset="-34"/>
                </a:rPr>
                <a:t>2</a:t>
              </a:r>
              <a:r>
                <a:rPr kumimoji="0" lang="en-US" sz="16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 </a:t>
              </a:r>
              <a:r>
                <a:rPr kumimoji="0" lang="th-TH" sz="16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ต.ค</a:t>
              </a:r>
              <a:r>
                <a:rPr lang="th-TH" sz="1600" i="1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FC Home" panose="020B0500040200020003" pitchFamily="34" charset="-34"/>
                  <a:cs typeface="FC Home" panose="020B0500040200020003" pitchFamily="34" charset="-34"/>
                </a:rPr>
                <a:t>.</a:t>
              </a:r>
              <a:r>
                <a:rPr kumimoji="0" lang="th-TH" sz="16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 69    7,034 </a:t>
              </a:r>
              <a:r>
                <a:rPr kumimoji="0" lang="th-TH" sz="16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FC Home" panose="020B0500040200020003" pitchFamily="34" charset="-34"/>
                  <a:ea typeface="+mn-ea"/>
                  <a:cs typeface="FC Home" panose="020B0500040200020003" pitchFamily="34" charset="-34"/>
                </a:rPr>
                <a:t>ล้าน ลบ.ม.</a:t>
              </a:r>
              <a:endParaRPr kumimoji="0" lang="en-US" sz="3200" b="0" i="1" u="none" strike="noStrike" kern="1200" cap="none" spc="0" normalizeH="0" baseline="0" noProof="0" dirty="0">
                <a:ln>
                  <a:noFill/>
                </a:ln>
                <a:solidFill>
                  <a:srgbClr val="03357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FC Home" panose="020B0500040200020003" pitchFamily="34" charset="-34"/>
                <a:ea typeface="+mn-ea"/>
                <a:cs typeface="FC Home" panose="020B0500040200020003" pitchFamily="34" charset="-34"/>
              </a:endParaRPr>
            </a:p>
          </p:txBody>
        </p:sp>
      </p:grpSp>
      <p:pic>
        <p:nvPicPr>
          <p:cNvPr id="8" name="Picture 2" descr="Increase - Free business and finance icons">
            <a:extLst>
              <a:ext uri="{FF2B5EF4-FFF2-40B4-BE49-F238E27FC236}">
                <a16:creationId xmlns:a16="http://schemas.microsoft.com/office/drawing/2014/main" id="{770AE9FB-FE64-0B21-B279-30E1910FE962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74855" y="1709398"/>
            <a:ext cx="644400" cy="64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F8F23F3-B743-13A2-989D-6B738E8633A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600134" y="3069462"/>
            <a:ext cx="644007" cy="644007"/>
          </a:xfrm>
          <a:prstGeom prst="rect">
            <a:avLst/>
          </a:prstGeom>
        </p:spPr>
      </p:pic>
      <p:sp>
        <p:nvSpPr>
          <p:cNvPr id="5" name="TextBox 72">
            <a:extLst>
              <a:ext uri="{FF2B5EF4-FFF2-40B4-BE49-F238E27FC236}">
                <a16:creationId xmlns:a16="http://schemas.microsoft.com/office/drawing/2014/main" id="{2E391895-8700-9062-E48C-C8C9217C398C}"/>
              </a:ext>
            </a:extLst>
          </p:cNvPr>
          <p:cNvSpPr txBox="1"/>
          <p:nvPr/>
        </p:nvSpPr>
        <p:spPr>
          <a:xfrm>
            <a:off x="5139284" y="3404072"/>
            <a:ext cx="1038025" cy="497177"/>
          </a:xfrm>
          <a:prstGeom prst="rect">
            <a:avLst/>
          </a:prstGeom>
          <a:noFill/>
        </p:spPr>
        <p:txBody>
          <a:bodyPr vert="horz" wrap="square" lIns="72000" tIns="36000" bIns="36000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C Home" panose="020B0500040200020003" pitchFamily="34" charset="-34"/>
                <a:ea typeface="+mn-ea"/>
                <a:cs typeface="FC Home" panose="020B0500040200020003" pitchFamily="34" charset="-34"/>
              </a:rPr>
              <a:t>คงที่</a:t>
            </a:r>
            <a:endParaRPr kumimoji="0" lang="en-US" sz="32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C Home" panose="020B0500040200020003" pitchFamily="34" charset="-34"/>
              <a:ea typeface="+mn-ea"/>
              <a:cs typeface="FC Home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790183903"/>
      </p:ext>
    </p:extLst>
  </p:cSld>
  <p:clrMapOvr>
    <a:masterClrMapping/>
  </p:clrMapOvr>
</p:sld>
</file>

<file path=ppt/theme/theme1.xml><?xml version="1.0" encoding="utf-8"?>
<a:theme xmlns:a="http://schemas.openxmlformats.org/drawingml/2006/main" name="7_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11159</TotalTime>
  <Words>218</Words>
  <Application>Microsoft Office PowerPoint</Application>
  <PresentationFormat>แบบจอกว้าง</PresentationFormat>
  <Paragraphs>79</Paragraphs>
  <Slides>1</Slides>
  <Notes>1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6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1</vt:i4>
      </vt:variant>
    </vt:vector>
  </HeadingPairs>
  <TitlesOfParts>
    <vt:vector size="8" baseType="lpstr">
      <vt:lpstr>Gulim</vt:lpstr>
      <vt:lpstr>Arial</vt:lpstr>
      <vt:lpstr>Calibri</vt:lpstr>
      <vt:lpstr>FC Home</vt:lpstr>
      <vt:lpstr>TH SarabunPSK</vt:lpstr>
      <vt:lpstr>Times New Roman</vt:lpstr>
      <vt:lpstr>7_ชุดรูปแบบของ Office</vt:lpstr>
      <vt:lpstr>งานนำเสนอ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subject>Kunming_01112018</dc:subject>
  <dc:creator>Supapap Patsinghasanee;Kalyanee Suwanprasert</dc:creator>
  <cp:lastModifiedBy>Lenovo</cp:lastModifiedBy>
  <cp:revision>1182</cp:revision>
  <cp:lastPrinted>2019-04-25T09:59:39Z</cp:lastPrinted>
  <dcterms:created xsi:type="dcterms:W3CDTF">2016-09-11T06:10:36Z</dcterms:created>
  <dcterms:modified xsi:type="dcterms:W3CDTF">2026-10-05T03:00:32Z</dcterms:modified>
</cp:coreProperties>
</file>