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13070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Jirawat Pra" initials="JP" lastIdx="2" clrIdx="1">
    <p:extLst>
      <p:ext uri="{19B8F6BF-5375-455C-9EA6-DF929625EA0E}">
        <p15:presenceInfo xmlns:p15="http://schemas.microsoft.com/office/powerpoint/2012/main" userId="ffd5e810717e3e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C7CA"/>
    <a:srgbClr val="145DA0"/>
    <a:srgbClr val="E9A005"/>
    <a:srgbClr val="ECA604"/>
    <a:srgbClr val="FCCF6C"/>
    <a:srgbClr val="FF0000"/>
    <a:srgbClr val="548A30"/>
    <a:srgbClr val="FFFF00"/>
    <a:srgbClr val="E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สไตล์สีเข้ม 2 - เน้น 1/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4" autoAdjust="0"/>
    <p:restoredTop sz="0" autoAdjust="0"/>
  </p:normalViewPr>
  <p:slideViewPr>
    <p:cSldViewPr snapToGrid="0">
      <p:cViewPr varScale="1">
        <p:scale>
          <a:sx n="72" d="100"/>
          <a:sy n="72" d="100"/>
        </p:scale>
        <p:origin x="1038" y="66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3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r">
              <a:defRPr sz="1200"/>
            </a:lvl1pPr>
          </a:lstStyle>
          <a:p>
            <a:fld id="{E65ECA38-5577-42E9-9484-881261B58AF6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9300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6" tIns="46859" rIns="93716" bIns="468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2" y="4721189"/>
            <a:ext cx="5445760" cy="4472703"/>
          </a:xfrm>
          <a:prstGeom prst="rect">
            <a:avLst/>
          </a:prstGeom>
        </p:spPr>
        <p:txBody>
          <a:bodyPr vert="horz" lIns="93716" tIns="46859" rIns="93716" bIns="468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3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r">
              <a:defRPr sz="1200"/>
            </a:lvl1pPr>
          </a:lstStyle>
          <a:p>
            <a:fld id="{EC7B9207-34CE-4068-8E13-7E95E86A1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7B9207-34CE-4068-8E13-7E95E86A19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78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TH SarabunPSK" pitchFamily="34" charset="-34"/>
                <a:ea typeface="+mn-ea"/>
                <a:cs typeface="TH SarabunPSK" pitchFamily="34" charset="-34"/>
              </a:defRPr>
            </a:lvl1pPr>
          </a:lstStyle>
          <a:p>
            <a:pPr>
              <a:defRPr/>
            </a:pPr>
            <a:fld id="{3C739C86-A7C3-422C-B0DD-DDD9ECE7860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2851E942-C781-4439-B1C3-D6183B9F74E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9C81D8C5-4EC4-4AD9-9D85-28E6939BF51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D7334C0-752D-4392-A2A9-B5C3DCBC2F6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4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F7C1A938-9752-4D8A-B053-A6BDB0FEFBF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52C2EC1-AC98-4B9C-A33E-19DC66B72EA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6E9CCF8B-1E18-4E5C-A98F-4C968DC9DCB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19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51" y="27306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4F28EAB0-814D-44DE-A3F8-1CF7FC73E81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4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B286E44E-F6A7-4B1E-B0B2-31B6325F3C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A1AAA079-E7AC-4AE1-90F6-ADD8C90E561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81E28BF6-9712-4934-935B-9621D20020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  <a:ea typeface="Gulim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5B4C03-1FB4-4C60-AE04-075319A64E60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algun Gothic" pitchFamily="34" charset="-127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1BBB426E-0FE2-15EC-BD6E-B2288F2A4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592"/>
          <a:stretch/>
        </p:blipFill>
        <p:spPr>
          <a:xfrm>
            <a:off x="198312" y="983823"/>
            <a:ext cx="2917720" cy="509386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8BE9A60-ED64-44D5-9BA6-18389D06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" y="1"/>
            <a:ext cx="12192000" cy="90872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สถานการณ์น้ำ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: </a:t>
            </a: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ปริมาณในแหล่งน้ำนอกเขตชลประทาน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F68420-8DEB-40D2-BB4F-B86E4FEB3851}"/>
              </a:ext>
            </a:extLst>
          </p:cNvPr>
          <p:cNvGrpSpPr/>
          <p:nvPr/>
        </p:nvGrpSpPr>
        <p:grpSpPr>
          <a:xfrm>
            <a:off x="3032841" y="2196346"/>
            <a:ext cx="3439183" cy="1195120"/>
            <a:chOff x="246750" y="2106013"/>
            <a:chExt cx="3439183" cy="1195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E46DA7-3562-47BC-A568-4DADA94C0E67}"/>
                </a:ext>
              </a:extLst>
            </p:cNvPr>
            <p:cNvSpPr txBox="1"/>
            <p:nvPr/>
          </p:nvSpPr>
          <p:spPr>
            <a:xfrm>
              <a:off x="1167008" y="2137257"/>
              <a:ext cx="1443470" cy="620321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4</a:t>
              </a:r>
              <a:r>
                <a:rPr kumimoji="0" lang="th-TH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</a:t>
              </a:r>
              <a:r>
                <a:rPr kumimoji="0" lang="en-US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848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DED7377-FB49-4A81-ACED-51D0A22C02FD}"/>
                </a:ext>
              </a:extLst>
            </p:cNvPr>
            <p:cNvGrpSpPr/>
            <p:nvPr/>
          </p:nvGrpSpPr>
          <p:grpSpPr>
            <a:xfrm>
              <a:off x="263352" y="2106013"/>
              <a:ext cx="866346" cy="345540"/>
              <a:chOff x="263352" y="2106013"/>
              <a:chExt cx="866346" cy="345540"/>
            </a:xfrm>
          </p:grpSpPr>
          <p:sp>
            <p:nvSpPr>
              <p:cNvPr id="25" name="Rounded Rectangle 123">
                <a:extLst>
                  <a:ext uri="{FF2B5EF4-FFF2-40B4-BE49-F238E27FC236}">
                    <a16:creationId xmlns:a16="http://schemas.microsoft.com/office/drawing/2014/main" id="{A276E74E-8463-40BC-90DB-C111D058A517}"/>
                  </a:ext>
                </a:extLst>
              </p:cNvPr>
              <p:cNvSpPr/>
              <p:nvPr/>
            </p:nvSpPr>
            <p:spPr bwMode="auto">
              <a:xfrm>
                <a:off x="263352" y="2146417"/>
                <a:ext cx="866346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0C18E7-F40B-4615-969E-E675297E36CC}"/>
                  </a:ext>
                </a:extLst>
              </p:cNvPr>
              <p:cNvSpPr txBox="1"/>
              <p:nvPr/>
            </p:nvSpPr>
            <p:spPr>
              <a:xfrm>
                <a:off x="343038" y="2106013"/>
                <a:ext cx="717490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ปัจจุบัน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401010-1B98-4AD2-88FC-3C9241C65D83}"/>
                </a:ext>
              </a:extLst>
            </p:cNvPr>
            <p:cNvSpPr txBox="1"/>
            <p:nvPr/>
          </p:nvSpPr>
          <p:spPr>
            <a:xfrm>
              <a:off x="933436" y="2840443"/>
              <a:ext cx="1500674" cy="46069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0762066-4207-43DA-86BC-4572A3A3017A}"/>
                </a:ext>
              </a:extLst>
            </p:cNvPr>
            <p:cNvGrpSpPr/>
            <p:nvPr/>
          </p:nvGrpSpPr>
          <p:grpSpPr>
            <a:xfrm>
              <a:off x="246750" y="2385147"/>
              <a:ext cx="1161911" cy="443603"/>
              <a:chOff x="3920275" y="2771996"/>
              <a:chExt cx="1161911" cy="44360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1DF93-E385-4B96-A103-3138B624971C}"/>
                  </a:ext>
                </a:extLst>
              </p:cNvPr>
              <p:cNvSpPr txBox="1"/>
              <p:nvPr/>
            </p:nvSpPr>
            <p:spPr>
              <a:xfrm>
                <a:off x="3920275" y="3030185"/>
                <a:ext cx="1161911" cy="185414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 </a:t>
                </a:r>
                <a:r>
                  <a:rPr lang="en-US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28 </a:t>
                </a:r>
                <a:r>
                  <a:rPr lang="th-TH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ส</a:t>
                </a: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.ค 69)	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51D85D-A6DF-49EE-AC09-80E61A1EEB28}"/>
                  </a:ext>
                </a:extLst>
              </p:cNvPr>
              <p:cNvSpPr txBox="1"/>
              <p:nvPr/>
            </p:nvSpPr>
            <p:spPr>
              <a:xfrm>
                <a:off x="3977064" y="2771996"/>
                <a:ext cx="985506" cy="308159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ปริมาณน้ำ</a:t>
                </a:r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033572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B75FBD-77F5-481D-95C8-11182A24293C}"/>
                </a:ext>
              </a:extLst>
            </p:cNvPr>
            <p:cNvSpPr txBox="1"/>
            <p:nvPr/>
          </p:nvSpPr>
          <p:spPr>
            <a:xfrm>
              <a:off x="2511165" y="2304153"/>
              <a:ext cx="1174768" cy="49717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(</a:t>
              </a:r>
              <a:r>
                <a:rPr lang="th-TH" sz="3200" i="1" dirty="0">
                  <a:solidFill>
                    <a:prstClr val="black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5</a:t>
              </a:r>
              <a:r>
                <a:rPr lang="en-US" sz="3200" i="1" dirty="0">
                  <a:solidFill>
                    <a:prstClr val="black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7</a:t>
              </a: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%)</a:t>
              </a:r>
              <a:endPara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6A7F32-5EA8-45D5-A033-D13DF4361A8C}"/>
              </a:ext>
            </a:extLst>
          </p:cNvPr>
          <p:cNvGrpSpPr/>
          <p:nvPr/>
        </p:nvGrpSpPr>
        <p:grpSpPr>
          <a:xfrm>
            <a:off x="3018503" y="1586420"/>
            <a:ext cx="2144661" cy="643844"/>
            <a:chOff x="6734111" y="1133088"/>
            <a:chExt cx="1952820" cy="5862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FDA46F-C15E-4F3C-9D44-2CB7D5804F09}"/>
                </a:ext>
              </a:extLst>
            </p:cNvPr>
            <p:cNvSpPr txBox="1"/>
            <p:nvPr/>
          </p:nvSpPr>
          <p:spPr>
            <a:xfrm>
              <a:off x="6746532" y="1133088"/>
              <a:ext cx="1232685" cy="326029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จำนวนแหล่งน้ำ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86CC9F-8525-4220-B008-AD43AEA94DB5}"/>
                </a:ext>
              </a:extLst>
            </p:cNvPr>
            <p:cNvSpPr txBox="1"/>
            <p:nvPr/>
          </p:nvSpPr>
          <p:spPr>
            <a:xfrm>
              <a:off x="6734111" y="1240540"/>
              <a:ext cx="1952820" cy="47880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srgbClr val="0072FE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102,099</a:t>
              </a: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แห่ง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C2CEB3-E40C-4A1D-BB97-3DD47DA295F3}"/>
              </a:ext>
            </a:extLst>
          </p:cNvPr>
          <p:cNvGrpSpPr/>
          <p:nvPr/>
        </p:nvGrpSpPr>
        <p:grpSpPr>
          <a:xfrm>
            <a:off x="1714562" y="995031"/>
            <a:ext cx="3557611" cy="854700"/>
            <a:chOff x="3878173" y="2507410"/>
            <a:chExt cx="3402572" cy="7126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41D80A-3DE3-4003-82A3-9DDB598AC94E}"/>
                </a:ext>
              </a:extLst>
            </p:cNvPr>
            <p:cNvSpPr txBox="1"/>
            <p:nvPr/>
          </p:nvSpPr>
          <p:spPr>
            <a:xfrm>
              <a:off x="3878173" y="2507410"/>
              <a:ext cx="340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ในแหล่งน้ำ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EAA69D-6E7E-47E3-BF8D-A4C18F130EE1}"/>
                </a:ext>
              </a:extLst>
            </p:cNvPr>
            <p:cNvSpPr txBox="1"/>
            <p:nvPr/>
          </p:nvSpPr>
          <p:spPr>
            <a:xfrm>
              <a:off x="3902872" y="2819950"/>
              <a:ext cx="1805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นอกเขตชลประทาน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21AA3A-9C9A-7115-9C8D-54C7F735C74D}"/>
              </a:ext>
            </a:extLst>
          </p:cNvPr>
          <p:cNvGrpSpPr/>
          <p:nvPr/>
        </p:nvGrpSpPr>
        <p:grpSpPr>
          <a:xfrm>
            <a:off x="1309049" y="4103496"/>
            <a:ext cx="1593623" cy="1364714"/>
            <a:chOff x="1514929" y="4082778"/>
            <a:chExt cx="1593623" cy="13647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A61AEC-058E-47D0-BE0E-37B4EC479613}"/>
                </a:ext>
              </a:extLst>
            </p:cNvPr>
            <p:cNvSpPr txBox="1"/>
            <p:nvPr/>
          </p:nvSpPr>
          <p:spPr>
            <a:xfrm>
              <a:off x="1514929" y="4082778"/>
              <a:ext cx="1593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 (ล้าน ลบ.ม.)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85786D4-D492-4430-B582-EE9B4C7FF9A7}"/>
                </a:ext>
              </a:extLst>
            </p:cNvPr>
            <p:cNvGrpSpPr/>
            <p:nvPr/>
          </p:nvGrpSpPr>
          <p:grpSpPr>
            <a:xfrm>
              <a:off x="1617554" y="4277941"/>
              <a:ext cx="971684" cy="1169551"/>
              <a:chOff x="5458309" y="1799063"/>
              <a:chExt cx="971684" cy="116955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11EB3B-8338-4DD8-B9BE-806B362395FD}"/>
                  </a:ext>
                </a:extLst>
              </p:cNvPr>
              <p:cNvSpPr txBox="1"/>
              <p:nvPr/>
            </p:nvSpPr>
            <p:spPr>
              <a:xfrm>
                <a:off x="5735960" y="1799063"/>
                <a:ext cx="69403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0-1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2-5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6-10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11-20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20-40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36543-A9F5-4964-9E9B-9C7E557BF76B}"/>
                  </a:ext>
                </a:extLst>
              </p:cNvPr>
              <p:cNvGrpSpPr/>
              <p:nvPr/>
            </p:nvGrpSpPr>
            <p:grpSpPr>
              <a:xfrm>
                <a:off x="5458309" y="1904033"/>
                <a:ext cx="282802" cy="988351"/>
                <a:chOff x="5458309" y="1904033"/>
                <a:chExt cx="282802" cy="988351"/>
              </a:xfrm>
            </p:grpSpPr>
            <p:sp>
              <p:nvSpPr>
                <p:cNvPr id="40" name="Flowchart: Process 39">
                  <a:extLst>
                    <a:ext uri="{FF2B5EF4-FFF2-40B4-BE49-F238E27FC236}">
                      <a16:creationId xmlns:a16="http://schemas.microsoft.com/office/drawing/2014/main" id="{5232A309-9ADD-4E80-AE02-947FC5EE635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1904033"/>
                  <a:ext cx="274821" cy="140462"/>
                </a:xfrm>
                <a:prstGeom prst="flowChartProcess">
                  <a:avLst/>
                </a:prstGeom>
                <a:solidFill>
                  <a:srgbClr val="D9FCF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1" name="Flowchart: Process 40">
                  <a:extLst>
                    <a:ext uri="{FF2B5EF4-FFF2-40B4-BE49-F238E27FC236}">
                      <a16:creationId xmlns:a16="http://schemas.microsoft.com/office/drawing/2014/main" id="{9B19306B-2033-4D2C-8D68-B3A8175D530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111961"/>
                  <a:ext cx="274821" cy="140462"/>
                </a:xfrm>
                <a:prstGeom prst="flowChartProcess">
                  <a:avLst/>
                </a:prstGeom>
                <a:solidFill>
                  <a:srgbClr val="75B4E9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2" name="Flowchart: Process 41">
                  <a:extLst>
                    <a:ext uri="{FF2B5EF4-FFF2-40B4-BE49-F238E27FC236}">
                      <a16:creationId xmlns:a16="http://schemas.microsoft.com/office/drawing/2014/main" id="{FEC92F55-2187-4BB5-9EFE-A9EFC0687325}"/>
                    </a:ext>
                  </a:extLst>
                </p:cNvPr>
                <p:cNvSpPr/>
                <p:nvPr/>
              </p:nvSpPr>
              <p:spPr bwMode="auto">
                <a:xfrm flipV="1">
                  <a:off x="5466290" y="2326504"/>
                  <a:ext cx="274821" cy="140462"/>
                </a:xfrm>
                <a:prstGeom prst="flowChartProcess">
                  <a:avLst/>
                </a:prstGeom>
                <a:solidFill>
                  <a:srgbClr val="1F84E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3" name="Flowchart: Process 42">
                  <a:extLst>
                    <a:ext uri="{FF2B5EF4-FFF2-40B4-BE49-F238E27FC236}">
                      <a16:creationId xmlns:a16="http://schemas.microsoft.com/office/drawing/2014/main" id="{8A615A28-D927-4252-9F18-FB20A4119A6D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531037"/>
                  <a:ext cx="274821" cy="140462"/>
                </a:xfrm>
                <a:prstGeom prst="flowChartProcess">
                  <a:avLst/>
                </a:prstGeom>
                <a:solidFill>
                  <a:srgbClr val="163EB7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4" name="Flowchart: Process 43">
                  <a:extLst>
                    <a:ext uri="{FF2B5EF4-FFF2-40B4-BE49-F238E27FC236}">
                      <a16:creationId xmlns:a16="http://schemas.microsoft.com/office/drawing/2014/main" id="{FA53C8E0-F0FA-4C1B-A95C-6A0EB1343A62}"/>
                    </a:ext>
                  </a:extLst>
                </p:cNvPr>
                <p:cNvSpPr/>
                <p:nvPr/>
              </p:nvSpPr>
              <p:spPr bwMode="auto">
                <a:xfrm flipV="1">
                  <a:off x="5458309" y="2751922"/>
                  <a:ext cx="274821" cy="140462"/>
                </a:xfrm>
                <a:prstGeom prst="flowChartProcess">
                  <a:avLst/>
                </a:prstGeom>
                <a:solidFill>
                  <a:srgbClr val="0A099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5B9D6D-DD79-4185-A42D-E4BF5FB23E52}"/>
              </a:ext>
            </a:extLst>
          </p:cNvPr>
          <p:cNvGrpSpPr/>
          <p:nvPr/>
        </p:nvGrpSpPr>
        <p:grpSpPr>
          <a:xfrm>
            <a:off x="2236346" y="5254506"/>
            <a:ext cx="2465930" cy="823187"/>
            <a:chOff x="360294" y="4199557"/>
            <a:chExt cx="2465930" cy="82318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2852D6E-2BFA-49CD-A8DE-C3EE05F8F5B4}"/>
                </a:ext>
              </a:extLst>
            </p:cNvPr>
            <p:cNvGrpSpPr/>
            <p:nvPr/>
          </p:nvGrpSpPr>
          <p:grpSpPr>
            <a:xfrm>
              <a:off x="360294" y="4242499"/>
              <a:ext cx="2465930" cy="780245"/>
              <a:chOff x="4010183" y="2670971"/>
              <a:chExt cx="2465930" cy="78024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80515FB-E351-49CE-B543-600494DF1A64}"/>
                  </a:ext>
                </a:extLst>
              </p:cNvPr>
              <p:cNvSpPr txBox="1"/>
              <p:nvPr/>
            </p:nvSpPr>
            <p:spPr>
              <a:xfrm>
                <a:off x="4010183" y="2670971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7A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8,470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7A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9F7854-F993-4F17-BA47-E576C4C5886A}"/>
                  </a:ext>
                </a:extLst>
              </p:cNvPr>
              <p:cNvSpPr txBox="1"/>
              <p:nvPr/>
            </p:nvSpPr>
            <p:spPr>
              <a:xfrm>
                <a:off x="4494396" y="3234299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94F4A19-DCA9-4CB6-B14C-6AE06D6AF107}"/>
                  </a:ext>
                </a:extLst>
              </p:cNvPr>
              <p:cNvSpPr txBox="1"/>
              <p:nvPr/>
            </p:nvSpPr>
            <p:spPr>
              <a:xfrm>
                <a:off x="5280453" y="2812505"/>
                <a:ext cx="1195660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100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DD8161F-6B69-4B4B-BB68-1591C3793FBF}"/>
                </a:ext>
              </a:extLst>
            </p:cNvPr>
            <p:cNvGrpSpPr/>
            <p:nvPr/>
          </p:nvGrpSpPr>
          <p:grpSpPr>
            <a:xfrm>
              <a:off x="414671" y="4199557"/>
              <a:ext cx="1350777" cy="328954"/>
              <a:chOff x="286153" y="2259968"/>
              <a:chExt cx="1350777" cy="328954"/>
            </a:xfrm>
          </p:grpSpPr>
          <p:sp>
            <p:nvSpPr>
              <p:cNvPr id="48" name="Rounded Rectangle 246">
                <a:extLst>
                  <a:ext uri="{FF2B5EF4-FFF2-40B4-BE49-F238E27FC236}">
                    <a16:creationId xmlns:a16="http://schemas.microsoft.com/office/drawing/2014/main" id="{CB6F61FE-BDCF-42DE-B44B-9A986C720204}"/>
                  </a:ext>
                </a:extLst>
              </p:cNvPr>
              <p:cNvSpPr/>
              <p:nvPr/>
            </p:nvSpPr>
            <p:spPr bwMode="auto">
              <a:xfrm>
                <a:off x="299741" y="2283786"/>
                <a:ext cx="1337189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1D03848-AE97-4626-97A2-657E3458401F}"/>
                  </a:ext>
                </a:extLst>
              </p:cNvPr>
              <p:cNvSpPr txBox="1"/>
              <p:nvPr/>
            </p:nvSpPr>
            <p:spPr>
              <a:xfrm>
                <a:off x="286153" y="2259968"/>
                <a:ext cx="1289357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ความจุกักเก็บ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CE73C128-2F5A-4840-944D-00AF154D2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558232"/>
              </p:ext>
            </p:extLst>
          </p:nvPr>
        </p:nvGraphicFramePr>
        <p:xfrm>
          <a:off x="6212347" y="1135093"/>
          <a:ext cx="5769617" cy="47688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8747">
                  <a:extLst>
                    <a:ext uri="{9D8B030D-6E8A-4147-A177-3AD203B41FA5}">
                      <a16:colId xmlns:a16="http://schemas.microsoft.com/office/drawing/2014/main" val="3786046093"/>
                    </a:ext>
                  </a:extLst>
                </a:gridCol>
                <a:gridCol w="1155100">
                  <a:extLst>
                    <a:ext uri="{9D8B030D-6E8A-4147-A177-3AD203B41FA5}">
                      <a16:colId xmlns:a16="http://schemas.microsoft.com/office/drawing/2014/main" val="1066279955"/>
                    </a:ext>
                  </a:extLst>
                </a:gridCol>
                <a:gridCol w="1224971">
                  <a:extLst>
                    <a:ext uri="{9D8B030D-6E8A-4147-A177-3AD203B41FA5}">
                      <a16:colId xmlns:a16="http://schemas.microsoft.com/office/drawing/2014/main" val="4264152992"/>
                    </a:ext>
                  </a:extLst>
                </a:gridCol>
                <a:gridCol w="1548814">
                  <a:extLst>
                    <a:ext uri="{9D8B030D-6E8A-4147-A177-3AD203B41FA5}">
                      <a16:colId xmlns:a16="http://schemas.microsoft.com/office/drawing/2014/main" val="3653536335"/>
                    </a:ext>
                  </a:extLst>
                </a:gridCol>
                <a:gridCol w="971985">
                  <a:extLst>
                    <a:ext uri="{9D8B030D-6E8A-4147-A177-3AD203B41FA5}">
                      <a16:colId xmlns:a16="http://schemas.microsoft.com/office/drawing/2014/main" val="4242087481"/>
                    </a:ext>
                  </a:extLst>
                </a:gridCol>
              </a:tblGrid>
              <a:tr h="1051516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ภูมิภาค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จำนวน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(แห่ง)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ปริมาณรวม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ปริมาณน้ำใช้การได้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ปัจจุบัน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ร้อยละ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575674"/>
                  </a:ext>
                </a:extLst>
              </a:tr>
              <a:tr h="43595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เหนือ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17,249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650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65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469378"/>
                  </a:ext>
                </a:extLst>
              </a:tr>
              <a:tr h="560951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ออก/เหนือ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54,547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4,382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565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58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740901"/>
                  </a:ext>
                </a:extLst>
              </a:tr>
              <a:tr h="51892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กลาง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16,367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,574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693</a:t>
                      </a:r>
                      <a:endParaRPr lang="th-TH" sz="1800" b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1200"/>
                  </a:ext>
                </a:extLst>
              </a:tr>
              <a:tr h="60024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7,804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755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76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46715"/>
                  </a:ext>
                </a:extLst>
              </a:tr>
              <a:tr h="52370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ตก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2,506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192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53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27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799184"/>
                  </a:ext>
                </a:extLst>
              </a:tr>
              <a:tr h="53240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ใต้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3,626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338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32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39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30336"/>
                  </a:ext>
                </a:extLst>
              </a:tr>
              <a:tr h="5451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102,09</a:t>
                      </a: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</a:t>
                      </a:r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8,470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</a:t>
                      </a: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</a:t>
                      </a:r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1681075"/>
                  </a:ext>
                </a:extLst>
              </a:tr>
            </a:tbl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E03D44D1-6DE9-68F3-E047-773CE2F29A6A}"/>
              </a:ext>
            </a:extLst>
          </p:cNvPr>
          <p:cNvGrpSpPr/>
          <p:nvPr/>
        </p:nvGrpSpPr>
        <p:grpSpPr>
          <a:xfrm>
            <a:off x="2883440" y="4430491"/>
            <a:ext cx="3154059" cy="1011779"/>
            <a:chOff x="1605226" y="3112160"/>
            <a:chExt cx="3154059" cy="101177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791AE44-D06D-EBB0-E44D-EB6D9ACA954D}"/>
                </a:ext>
              </a:extLst>
            </p:cNvPr>
            <p:cNvGrpSpPr/>
            <p:nvPr/>
          </p:nvGrpSpPr>
          <p:grpSpPr>
            <a:xfrm>
              <a:off x="1605226" y="3287787"/>
              <a:ext cx="3154059" cy="836152"/>
              <a:chOff x="3984131" y="2631265"/>
              <a:chExt cx="3154059" cy="836152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C9175-7414-AA63-ADE8-D6F8BA59DC6C}"/>
                  </a:ext>
                </a:extLst>
              </p:cNvPr>
              <p:cNvSpPr txBox="1"/>
              <p:nvPr/>
            </p:nvSpPr>
            <p:spPr>
              <a:xfrm>
                <a:off x="4827763" y="2631265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4,100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7089E27-796C-BB12-0632-ED444CB5BCAC}"/>
                  </a:ext>
                </a:extLst>
              </p:cNvPr>
              <p:cNvSpPr txBox="1"/>
              <p:nvPr/>
            </p:nvSpPr>
            <p:spPr>
              <a:xfrm>
                <a:off x="5299115" y="3250500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D9040F47-D247-E11C-64ED-10D8FEB9E532}"/>
                  </a:ext>
                </a:extLst>
              </p:cNvPr>
              <p:cNvGrpSpPr/>
              <p:nvPr/>
            </p:nvGrpSpPr>
            <p:grpSpPr>
              <a:xfrm>
                <a:off x="3984131" y="2786359"/>
                <a:ext cx="1019893" cy="473100"/>
                <a:chOff x="3984131" y="2786359"/>
                <a:chExt cx="1019893" cy="473100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8BE3BF2-17AF-1B47-76D5-A50D53B39373}"/>
                    </a:ext>
                  </a:extLst>
                </p:cNvPr>
                <p:cNvSpPr txBox="1"/>
                <p:nvPr/>
              </p:nvSpPr>
              <p:spPr>
                <a:xfrm>
                  <a:off x="3984131" y="3025035"/>
                  <a:ext cx="1002217" cy="234424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(</a:t>
                  </a: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1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5 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พ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ค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 69)</a:t>
                  </a:r>
                  <a:endPara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A284228-AD78-1AE5-4F34-8A6004BFE8EC}"/>
                    </a:ext>
                  </a:extLst>
                </p:cNvPr>
                <p:cNvSpPr txBox="1"/>
                <p:nvPr/>
              </p:nvSpPr>
              <p:spPr>
                <a:xfrm>
                  <a:off x="3996457" y="2786359"/>
                  <a:ext cx="1007567" cy="308159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ปริมาณน้ำ</a:t>
                  </a:r>
                  <a:endParaRPr kumimoji="0" lang="en-US" sz="3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33572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C4084AE-3764-CF35-EBAE-8ABD9F9B9D56}"/>
                  </a:ext>
                </a:extLst>
              </p:cNvPr>
              <p:cNvSpPr txBox="1"/>
              <p:nvPr/>
            </p:nvSpPr>
            <p:spPr>
              <a:xfrm>
                <a:off x="6100165" y="2770328"/>
                <a:ext cx="1038025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</a:t>
                </a:r>
                <a:r>
                  <a:rPr lang="th-TH" sz="3200" i="1" dirty="0">
                    <a:solidFill>
                      <a:prstClr val="black"/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8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D9E52D2-EC80-94CD-49A1-B30BCAA5609B}"/>
                </a:ext>
              </a:extLst>
            </p:cNvPr>
            <p:cNvGrpSpPr/>
            <p:nvPr/>
          </p:nvGrpSpPr>
          <p:grpSpPr>
            <a:xfrm>
              <a:off x="2115957" y="3112160"/>
              <a:ext cx="1228242" cy="314586"/>
              <a:chOff x="732323" y="2078486"/>
              <a:chExt cx="1228242" cy="314586"/>
            </a:xfrm>
          </p:grpSpPr>
          <p:sp>
            <p:nvSpPr>
              <p:cNvPr id="68" name="Rounded Rectangle 249">
                <a:extLst>
                  <a:ext uri="{FF2B5EF4-FFF2-40B4-BE49-F238E27FC236}">
                    <a16:creationId xmlns:a16="http://schemas.microsoft.com/office/drawing/2014/main" id="{DB2A1FC5-0E00-5292-487E-EE0E9982A937}"/>
                  </a:ext>
                </a:extLst>
              </p:cNvPr>
              <p:cNvSpPr/>
              <p:nvPr/>
            </p:nvSpPr>
            <p:spPr bwMode="auto">
              <a:xfrm>
                <a:off x="773100" y="2121801"/>
                <a:ext cx="1110833" cy="271271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7252F41-5212-4C40-DC83-C1C760A0724E}"/>
                  </a:ext>
                </a:extLst>
              </p:cNvPr>
              <p:cNvSpPr txBox="1"/>
              <p:nvPr/>
            </p:nvSpPr>
            <p:spPr>
              <a:xfrm>
                <a:off x="732323" y="2078486"/>
                <a:ext cx="1228242" cy="247395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เริ่มต้นฤดูฝน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sp>
        <p:nvSpPr>
          <p:cNvPr id="54" name="สี่เหลี่ยมผืนผ้า 3">
            <a:extLst>
              <a:ext uri="{FF2B5EF4-FFF2-40B4-BE49-F238E27FC236}">
                <a16:creationId xmlns:a16="http://schemas.microsoft.com/office/drawing/2014/main" id="{AD73456C-5370-64F4-BE9D-32A1D6A0CD70}"/>
              </a:ext>
            </a:extLst>
          </p:cNvPr>
          <p:cNvSpPr/>
          <p:nvPr/>
        </p:nvSpPr>
        <p:spPr bwMode="auto">
          <a:xfrm>
            <a:off x="-1" y="6545874"/>
            <a:ext cx="12192001" cy="327366"/>
          </a:xfrm>
          <a:prstGeom prst="rect">
            <a:avLst/>
          </a:prstGeom>
          <a:solidFill>
            <a:srgbClr val="29292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Browallia New" pitchFamily="34" charset="-34"/>
            </a:endParaRPr>
          </a:p>
        </p:txBody>
      </p:sp>
      <p:sp>
        <p:nvSpPr>
          <p:cNvPr id="56" name="Rectangle 7">
            <a:extLst>
              <a:ext uri="{FF2B5EF4-FFF2-40B4-BE49-F238E27FC236}">
                <a16:creationId xmlns:a16="http://schemas.microsoft.com/office/drawing/2014/main" id="{24DE4BE6-A840-190B-560B-606E2906B0AD}"/>
              </a:ext>
            </a:extLst>
          </p:cNvPr>
          <p:cNvSpPr/>
          <p:nvPr/>
        </p:nvSpPr>
        <p:spPr>
          <a:xfrm>
            <a:off x="15019" y="6572423"/>
            <a:ext cx="5360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ที่มา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: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กรมทรัพยากรน้ำ กรมชลประทาน และสำนักงานทรัพยากรน้ำแห่งชาติ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CEED731-B9ED-EFEF-6033-82818BD3EC46}"/>
              </a:ext>
            </a:extLst>
          </p:cNvPr>
          <p:cNvGrpSpPr/>
          <p:nvPr/>
        </p:nvGrpSpPr>
        <p:grpSpPr>
          <a:xfrm>
            <a:off x="0" y="6132165"/>
            <a:ext cx="12192000" cy="462446"/>
            <a:chOff x="0" y="6132165"/>
            <a:chExt cx="12192000" cy="462446"/>
          </a:xfrm>
        </p:grpSpPr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735D965B-EE8B-8617-2920-25E1DD884B93}"/>
                </a:ext>
              </a:extLst>
            </p:cNvPr>
            <p:cNvSpPr/>
            <p:nvPr/>
          </p:nvSpPr>
          <p:spPr bwMode="auto">
            <a:xfrm flipH="1" flipV="1">
              <a:off x="0" y="6132165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solidFill>
              <a:srgbClr val="3379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C7B92CCD-F665-FB6B-32D0-B281104E24B4}"/>
                </a:ext>
              </a:extLst>
            </p:cNvPr>
            <p:cNvSpPr/>
            <p:nvPr/>
          </p:nvSpPr>
          <p:spPr bwMode="auto">
            <a:xfrm flipV="1">
              <a:off x="0" y="6165304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023A77"/>
                </a:gs>
                <a:gs pos="0">
                  <a:srgbClr val="2B74BD"/>
                </a:gs>
                <a:gs pos="0">
                  <a:srgbClr val="5090D7"/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9798717-D3BE-0E1D-30D3-4A287B25FEFD}"/>
                </a:ext>
              </a:extLst>
            </p:cNvPr>
            <p:cNvSpPr txBox="1"/>
            <p:nvPr/>
          </p:nvSpPr>
          <p:spPr>
            <a:xfrm>
              <a:off x="839416" y="6194501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กรมทรัพยากรน้ำ กระทรวงทรัพยากรธรรมชาติและสิ่งแวดล้อม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Website : http://www.dwr.go.th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9A63CB2-9997-580B-C621-032BD5710BEF}"/>
                </a:ext>
              </a:extLst>
            </p:cNvPr>
            <p:cNvGrpSpPr/>
            <p:nvPr/>
          </p:nvGrpSpPr>
          <p:grpSpPr>
            <a:xfrm>
              <a:off x="8076632" y="6218424"/>
              <a:ext cx="3996032" cy="257172"/>
              <a:chOff x="8076632" y="6218424"/>
              <a:chExt cx="3996032" cy="25717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43576E5-2DBA-F948-FC76-FE24776F2402}"/>
                  </a:ext>
                </a:extLst>
              </p:cNvPr>
              <p:cNvSpPr txBox="1"/>
              <p:nvPr/>
            </p:nvSpPr>
            <p:spPr>
              <a:xfrm>
                <a:off x="8076632" y="6229375"/>
                <a:ext cx="39960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กองวิเคราะห์และประเมินสถานการณ์น้ำ   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website : mekhala.dwr.go.th</a:t>
                </a:r>
              </a:p>
            </p:txBody>
          </p:sp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010FDF1C-A8E0-85F2-1F2F-3FE598310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4549" y="6218424"/>
                <a:ext cx="208192" cy="208192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D4255CB3-0A9A-859F-78C7-A80E6765D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2982" y="6229375"/>
                <a:ext cx="216641" cy="216641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9E9B48-3012-B066-0951-5D7F9DFE945F}"/>
                </a:ext>
              </a:extLst>
            </p:cNvPr>
            <p:cNvGrpSpPr/>
            <p:nvPr/>
          </p:nvGrpSpPr>
          <p:grpSpPr>
            <a:xfrm>
              <a:off x="263352" y="6188227"/>
              <a:ext cx="615709" cy="376323"/>
              <a:chOff x="454695" y="6005005"/>
              <a:chExt cx="615709" cy="376323"/>
            </a:xfrm>
          </p:grpSpPr>
          <p:pic>
            <p:nvPicPr>
              <p:cNvPr id="63" name="Picture 7" descr="logo dwr">
                <a:extLst>
                  <a:ext uri="{FF2B5EF4-FFF2-40B4-BE49-F238E27FC236}">
                    <a16:creationId xmlns:a16="http://schemas.microsoft.com/office/drawing/2014/main" id="{9F16260C-C1AC-801D-9237-F5AE82DC6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82594" y="6005005"/>
                <a:ext cx="287810" cy="355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dist="38100" dir="2700000" algn="tl" rotWithShape="0">
                  <a:prstClr val="black">
                    <a:alpha val="27000"/>
                  </a:prstClr>
                </a:outerShdw>
              </a:effectLst>
            </p:spPr>
          </p:pic>
          <p:pic>
            <p:nvPicPr>
              <p:cNvPr id="76" name="Picture 2" descr="ผลการค้นหารูปภาพสำหรับ โลโก้ กระทรวงทรัพ">
                <a:extLst>
                  <a:ext uri="{FF2B5EF4-FFF2-40B4-BE49-F238E27FC236}">
                    <a16:creationId xmlns:a16="http://schemas.microsoft.com/office/drawing/2014/main" id="{B7D9E92F-1375-4DD8-C8FD-CFB286E7C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54695" y="6007139"/>
                <a:ext cx="327353" cy="37418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80" name="ตัวแทนหมายเลขสไลด์ 1">
            <a:extLst>
              <a:ext uri="{FF2B5EF4-FFF2-40B4-BE49-F238E27FC236}">
                <a16:creationId xmlns:a16="http://schemas.microsoft.com/office/drawing/2014/main" id="{A5046551-6885-77DC-FFB6-222CBEADFAA2}"/>
              </a:ext>
            </a:extLst>
          </p:cNvPr>
          <p:cNvSpPr txBox="1">
            <a:spLocks/>
          </p:cNvSpPr>
          <p:nvPr/>
        </p:nvSpPr>
        <p:spPr>
          <a:xfrm>
            <a:off x="11206834" y="6588426"/>
            <a:ext cx="961879" cy="294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t>Page </a:t>
            </a:r>
            <a:fld id="{648E034F-C11F-415D-AE9D-DA896267A1AE}" type="slidenum"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Gulim" pitchFamily="34" charset="-127"/>
              <a:cs typeface="TH SarabunPSK" panose="020B0500040200020003" pitchFamily="34" charset="-34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6A79D8AA-7F63-451B-9557-287AF6AB7A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39" y="1163864"/>
            <a:ext cx="1025363" cy="1025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4E6C43-B671-7E1D-50DA-4B448956E5D8}"/>
              </a:ext>
            </a:extLst>
          </p:cNvPr>
          <p:cNvGrpSpPr/>
          <p:nvPr/>
        </p:nvGrpSpPr>
        <p:grpSpPr>
          <a:xfrm>
            <a:off x="3734097" y="3325739"/>
            <a:ext cx="2440146" cy="1151020"/>
            <a:chOff x="3626476" y="3337758"/>
            <a:chExt cx="2440146" cy="115102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D5E78C4-5D59-944E-AB58-64DF18335CB1}"/>
                </a:ext>
              </a:extLst>
            </p:cNvPr>
            <p:cNvSpPr/>
            <p:nvPr/>
          </p:nvSpPr>
          <p:spPr>
            <a:xfrm>
              <a:off x="3646905" y="3337758"/>
              <a:ext cx="2369502" cy="115102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A1DCE5-79BB-7CED-C50C-ADE3E51D07E2}"/>
                </a:ext>
              </a:extLst>
            </p:cNvPr>
            <p:cNvSpPr txBox="1"/>
            <p:nvPr/>
          </p:nvSpPr>
          <p:spPr>
            <a:xfrm>
              <a:off x="3626476" y="3429706"/>
              <a:ext cx="1069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แนวโน้ม</a:t>
              </a:r>
              <a:endPara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244218-2D12-A58B-9C00-BCD4DF8465F8}"/>
                </a:ext>
              </a:extLst>
            </p:cNvPr>
            <p:cNvSpPr txBox="1"/>
            <p:nvPr/>
          </p:nvSpPr>
          <p:spPr>
            <a:xfrm>
              <a:off x="3646905" y="3922717"/>
              <a:ext cx="2419717" cy="50343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เมื่อ 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23 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ส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.ค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.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69    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4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</a:t>
              </a:r>
              <a:r>
                <a:rPr lang="en-US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893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335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pic>
        <p:nvPicPr>
          <p:cNvPr id="8" name="Picture 2" descr="Increase - Free business and finance icons">
            <a:extLst>
              <a:ext uri="{FF2B5EF4-FFF2-40B4-BE49-F238E27FC236}">
                <a16:creationId xmlns:a16="http://schemas.microsoft.com/office/drawing/2014/main" id="{770AE9FB-FE64-0B21-B279-30E1910FE9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4855" y="4386233"/>
            <a:ext cx="6444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F23F3-B743-13A2-989D-6B738E863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00134" y="3069462"/>
            <a:ext cx="644007" cy="644007"/>
          </a:xfrm>
          <a:prstGeom prst="rect">
            <a:avLst/>
          </a:prstGeom>
        </p:spPr>
      </p:pic>
      <p:sp>
        <p:nvSpPr>
          <p:cNvPr id="5" name="TextBox 72">
            <a:extLst>
              <a:ext uri="{FF2B5EF4-FFF2-40B4-BE49-F238E27FC236}">
                <a16:creationId xmlns:a16="http://schemas.microsoft.com/office/drawing/2014/main" id="{2E391895-8700-9062-E48C-C8C9217C398C}"/>
              </a:ext>
            </a:extLst>
          </p:cNvPr>
          <p:cNvSpPr txBox="1"/>
          <p:nvPr/>
        </p:nvSpPr>
        <p:spPr>
          <a:xfrm>
            <a:off x="4999474" y="3400627"/>
            <a:ext cx="1038025" cy="497177"/>
          </a:xfrm>
          <a:prstGeom prst="rect">
            <a:avLst/>
          </a:prstGeom>
          <a:noFill/>
        </p:spPr>
        <p:txBody>
          <a:bodyPr vert="horz" wrap="square" lIns="72000" tIns="36000" bIns="36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rPr>
              <a:t>คงที่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C Home" panose="020B0500040200020003" pitchFamily="34" charset="-34"/>
              <a:ea typeface="+mn-ea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0183903"/>
      </p:ext>
    </p:extLst>
  </p:cSld>
  <p:clrMapOvr>
    <a:masterClrMapping/>
  </p:clrMapOvr>
</p:sld>
</file>

<file path=ppt/theme/theme1.xml><?xml version="1.0" encoding="utf-8"?>
<a:theme xmlns:a="http://schemas.openxmlformats.org/drawingml/2006/main" name="7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11093</TotalTime>
  <Words>220</Words>
  <Application>Microsoft Office PowerPoint</Application>
  <PresentationFormat>Widescreen</PresentationFormat>
  <Paragraphs>79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Gulim</vt:lpstr>
      <vt:lpstr>Arial</vt:lpstr>
      <vt:lpstr>Calibri</vt:lpstr>
      <vt:lpstr>FC Home</vt:lpstr>
      <vt:lpstr>TH SarabunPSK</vt:lpstr>
      <vt:lpstr>Times New Roman</vt:lpstr>
      <vt:lpstr>7_ชุดรูปแบบของ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Kunming_01112018</dc:subject>
  <dc:creator>Supapap Patsinghasanee;Kalyanee Suwanprasert</dc:creator>
  <cp:lastModifiedBy>ham</cp:lastModifiedBy>
  <cp:revision>1163</cp:revision>
  <cp:lastPrinted>2019-04-25T09:59:39Z</cp:lastPrinted>
  <dcterms:created xsi:type="dcterms:W3CDTF">2016-09-11T06:10:36Z</dcterms:created>
  <dcterms:modified xsi:type="dcterms:W3CDTF">2026-08-28T02:33:34Z</dcterms:modified>
</cp:coreProperties>
</file>